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2"/>
  </p:notesMasterIdLst>
  <p:handoutMasterIdLst>
    <p:handoutMasterId r:id="rId83"/>
  </p:handoutMasterIdLst>
  <p:sldIdLst>
    <p:sldId id="256" r:id="rId2"/>
    <p:sldId id="314" r:id="rId3"/>
    <p:sldId id="315" r:id="rId4"/>
    <p:sldId id="316" r:id="rId5"/>
    <p:sldId id="262" r:id="rId6"/>
    <p:sldId id="263" r:id="rId7"/>
    <p:sldId id="264" r:id="rId8"/>
    <p:sldId id="268" r:id="rId9"/>
    <p:sldId id="269" r:id="rId10"/>
    <p:sldId id="270" r:id="rId11"/>
    <p:sldId id="271" r:id="rId12"/>
    <p:sldId id="336" r:id="rId13"/>
    <p:sldId id="338" r:id="rId14"/>
    <p:sldId id="339" r:id="rId15"/>
    <p:sldId id="340" r:id="rId16"/>
    <p:sldId id="272" r:id="rId17"/>
    <p:sldId id="273" r:id="rId18"/>
    <p:sldId id="274" r:id="rId19"/>
    <p:sldId id="275" r:id="rId20"/>
    <p:sldId id="277" r:id="rId21"/>
    <p:sldId id="303" r:id="rId22"/>
    <p:sldId id="276" r:id="rId23"/>
    <p:sldId id="317" r:id="rId24"/>
    <p:sldId id="304" r:id="rId25"/>
    <p:sldId id="305" r:id="rId26"/>
    <p:sldId id="306" r:id="rId27"/>
    <p:sldId id="307" r:id="rId28"/>
    <p:sldId id="308" r:id="rId29"/>
    <p:sldId id="265" r:id="rId30"/>
    <p:sldId id="266" r:id="rId31"/>
    <p:sldId id="267" r:id="rId32"/>
    <p:sldId id="318" r:id="rId33"/>
    <p:sldId id="341" r:id="rId34"/>
    <p:sldId id="283" r:id="rId35"/>
    <p:sldId id="310" r:id="rId36"/>
    <p:sldId id="312" r:id="rId37"/>
    <p:sldId id="311" r:id="rId38"/>
    <p:sldId id="319" r:id="rId39"/>
    <p:sldId id="320" r:id="rId40"/>
    <p:sldId id="321" r:id="rId41"/>
    <p:sldId id="313" r:id="rId42"/>
    <p:sldId id="278" r:id="rId43"/>
    <p:sldId id="279" r:id="rId44"/>
    <p:sldId id="259" r:id="rId45"/>
    <p:sldId id="280" r:id="rId46"/>
    <p:sldId id="335" r:id="rId47"/>
    <p:sldId id="281" r:id="rId48"/>
    <p:sldId id="282" r:id="rId49"/>
    <p:sldId id="302" r:id="rId50"/>
    <p:sldId id="301" r:id="rId51"/>
    <p:sldId id="261" r:id="rId52"/>
    <p:sldId id="284" r:id="rId53"/>
    <p:sldId id="293" r:id="rId54"/>
    <p:sldId id="294" r:id="rId55"/>
    <p:sldId id="295" r:id="rId56"/>
    <p:sldId id="296" r:id="rId57"/>
    <p:sldId id="285" r:id="rId58"/>
    <p:sldId id="327" r:id="rId59"/>
    <p:sldId id="286" r:id="rId60"/>
    <p:sldId id="287" r:id="rId61"/>
    <p:sldId id="298" r:id="rId62"/>
    <p:sldId id="322" r:id="rId63"/>
    <p:sldId id="323" r:id="rId64"/>
    <p:sldId id="324" r:id="rId65"/>
    <p:sldId id="288" r:id="rId66"/>
    <p:sldId id="299" r:id="rId67"/>
    <p:sldId id="309" r:id="rId68"/>
    <p:sldId id="325" r:id="rId69"/>
    <p:sldId id="326" r:id="rId70"/>
    <p:sldId id="328" r:id="rId71"/>
    <p:sldId id="329" r:id="rId72"/>
    <p:sldId id="330" r:id="rId73"/>
    <p:sldId id="331" r:id="rId74"/>
    <p:sldId id="332" r:id="rId75"/>
    <p:sldId id="333" r:id="rId76"/>
    <p:sldId id="289" r:id="rId77"/>
    <p:sldId id="290" r:id="rId78"/>
    <p:sldId id="291" r:id="rId79"/>
    <p:sldId id="292" r:id="rId80"/>
    <p:sldId id="334" r:id="rId8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3012421-DD3A-4C6C-8831-CFB843E5887C}">
          <p14:sldIdLst>
            <p14:sldId id="256"/>
            <p14:sldId id="314"/>
            <p14:sldId id="315"/>
            <p14:sldId id="316"/>
          </p14:sldIdLst>
        </p14:section>
        <p14:section name="ReFS" id="{9F6487C5-BC77-4737-8707-2CA00930A888}">
          <p14:sldIdLst>
            <p14:sldId id="262"/>
            <p14:sldId id="263"/>
            <p14:sldId id="264"/>
            <p14:sldId id="268"/>
            <p14:sldId id="269"/>
            <p14:sldId id="270"/>
            <p14:sldId id="271"/>
            <p14:sldId id="336"/>
            <p14:sldId id="338"/>
            <p14:sldId id="339"/>
            <p14:sldId id="340"/>
            <p14:sldId id="272"/>
            <p14:sldId id="273"/>
            <p14:sldId id="274"/>
            <p14:sldId id="275"/>
            <p14:sldId id="277"/>
            <p14:sldId id="303"/>
            <p14:sldId id="276"/>
            <p14:sldId id="317"/>
            <p14:sldId id="304"/>
            <p14:sldId id="305"/>
            <p14:sldId id="306"/>
            <p14:sldId id="307"/>
            <p14:sldId id="308"/>
            <p14:sldId id="265"/>
            <p14:sldId id="266"/>
            <p14:sldId id="267"/>
            <p14:sldId id="318"/>
            <p14:sldId id="341"/>
            <p14:sldId id="283"/>
            <p14:sldId id="310"/>
            <p14:sldId id="312"/>
            <p14:sldId id="311"/>
            <p14:sldId id="319"/>
            <p14:sldId id="320"/>
            <p14:sldId id="321"/>
          </p14:sldIdLst>
        </p14:section>
        <p14:section name="Dedupe" id="{C883E99E-1143-4F93-90E8-AC7E3122FBF0}">
          <p14:sldIdLst>
            <p14:sldId id="313"/>
            <p14:sldId id="278"/>
            <p14:sldId id="279"/>
            <p14:sldId id="259"/>
            <p14:sldId id="280"/>
            <p14:sldId id="335"/>
            <p14:sldId id="281"/>
            <p14:sldId id="282"/>
            <p14:sldId id="302"/>
            <p14:sldId id="301"/>
            <p14:sldId id="261"/>
            <p14:sldId id="284"/>
            <p14:sldId id="293"/>
            <p14:sldId id="294"/>
            <p14:sldId id="295"/>
            <p14:sldId id="296"/>
            <p14:sldId id="285"/>
            <p14:sldId id="327"/>
            <p14:sldId id="286"/>
            <p14:sldId id="287"/>
            <p14:sldId id="298"/>
            <p14:sldId id="322"/>
            <p14:sldId id="323"/>
            <p14:sldId id="324"/>
            <p14:sldId id="288"/>
            <p14:sldId id="299"/>
            <p14:sldId id="309"/>
            <p14:sldId id="325"/>
            <p14:sldId id="326"/>
            <p14:sldId id="328"/>
            <p14:sldId id="329"/>
            <p14:sldId id="330"/>
            <p14:sldId id="331"/>
            <p14:sldId id="332"/>
            <p14:sldId id="333"/>
            <p14:sldId id="289"/>
            <p14:sldId id="290"/>
            <p14:sldId id="291"/>
            <p14:sldId id="292"/>
            <p14:sldId id="33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169"/>
    <a:srgbClr val="123E64"/>
    <a:srgbClr val="FF8641"/>
    <a:srgbClr val="149089"/>
    <a:srgbClr val="111111"/>
    <a:srgbClr val="CA0078"/>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55027" autoAdjust="0"/>
  </p:normalViewPr>
  <p:slideViewPr>
    <p:cSldViewPr snapToObjects="1">
      <p:cViewPr varScale="1">
        <p:scale>
          <a:sx n="69" d="100"/>
          <a:sy n="69" d="100"/>
        </p:scale>
        <p:origin x="2208" y="3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2/21/2017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4</a:t>
            </a:fld>
            <a:endParaRPr lang="ru-RU"/>
          </a:p>
        </p:txBody>
      </p:sp>
    </p:spTree>
    <p:extLst>
      <p:ext uri="{BB962C8B-B14F-4D97-AF65-F5344CB8AC3E}">
        <p14:creationId xmlns:p14="http://schemas.microsoft.com/office/powerpoint/2010/main" val="2930145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6655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5629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85053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9562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1922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3125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9834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31</a:t>
            </a:fld>
            <a:endParaRPr lang="ru-RU"/>
          </a:p>
        </p:txBody>
      </p:sp>
    </p:spTree>
    <p:extLst>
      <p:ext uri="{BB962C8B-B14F-4D97-AF65-F5344CB8AC3E}">
        <p14:creationId xmlns:p14="http://schemas.microsoft.com/office/powerpoint/2010/main" val="302731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00478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7107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3792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54430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3060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5689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937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alpha val="99000"/>
                  </a:prstClr>
                </a:solidFill>
              </a:rPr>
              <a:pPr/>
              <a:t>42</a:t>
            </a:fld>
            <a:endParaRPr lang="en-US" dirty="0">
              <a:solidFill>
                <a:prstClr val="black">
                  <a:alpha val="99000"/>
                </a:prstClr>
              </a:solidFill>
            </a:endParaRPr>
          </a:p>
        </p:txBody>
      </p:sp>
    </p:spTree>
    <p:extLst>
      <p:ext uri="{BB962C8B-B14F-4D97-AF65-F5344CB8AC3E}">
        <p14:creationId xmlns:p14="http://schemas.microsoft.com/office/powerpoint/2010/main" val="2021631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2348976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4489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42092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6594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1855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6</a:t>
            </a:fld>
            <a:endParaRPr lang="ru-RU"/>
          </a:p>
        </p:txBody>
      </p:sp>
    </p:spTree>
    <p:extLst>
      <p:ext uri="{BB962C8B-B14F-4D97-AF65-F5344CB8AC3E}">
        <p14:creationId xmlns:p14="http://schemas.microsoft.com/office/powerpoint/2010/main" val="2463569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401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344253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1295126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71064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45237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2885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4083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40443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64607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2271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7</a:t>
            </a:fld>
            <a:endParaRPr lang="ru-RU"/>
          </a:p>
        </p:txBody>
      </p:sp>
    </p:spTree>
    <p:extLst>
      <p:ext uri="{BB962C8B-B14F-4D97-AF65-F5344CB8AC3E}">
        <p14:creationId xmlns:p14="http://schemas.microsoft.com/office/powerpoint/2010/main" val="29441196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7895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extLst>
      <p:ext uri="{BB962C8B-B14F-4D97-AF65-F5344CB8AC3E}">
        <p14:creationId xmlns:p14="http://schemas.microsoft.com/office/powerpoint/2010/main" val="1864593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55316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extLst>
      <p:ext uri="{BB962C8B-B14F-4D97-AF65-F5344CB8AC3E}">
        <p14:creationId xmlns:p14="http://schemas.microsoft.com/office/powerpoint/2010/main" val="3499402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8</a:t>
            </a:fld>
            <a:endParaRPr lang="ru-RU"/>
          </a:p>
        </p:txBody>
      </p:sp>
    </p:spTree>
    <p:extLst>
      <p:ext uri="{BB962C8B-B14F-4D97-AF65-F5344CB8AC3E}">
        <p14:creationId xmlns:p14="http://schemas.microsoft.com/office/powerpoint/2010/main" val="4013779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9</a:t>
            </a:fld>
            <a:endParaRPr lang="ru-RU"/>
          </a:p>
        </p:txBody>
      </p:sp>
    </p:spTree>
    <p:extLst>
      <p:ext uri="{BB962C8B-B14F-4D97-AF65-F5344CB8AC3E}">
        <p14:creationId xmlns:p14="http://schemas.microsoft.com/office/powerpoint/2010/main" val="2267584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10</a:t>
            </a:fld>
            <a:endParaRPr lang="ru-RU"/>
          </a:p>
        </p:txBody>
      </p:sp>
    </p:spTree>
    <p:extLst>
      <p:ext uri="{BB962C8B-B14F-4D97-AF65-F5344CB8AC3E}">
        <p14:creationId xmlns:p14="http://schemas.microsoft.com/office/powerpoint/2010/main" val="1658400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11</a:t>
            </a:fld>
            <a:endParaRPr lang="ru-RU"/>
          </a:p>
        </p:txBody>
      </p:sp>
    </p:spTree>
    <p:extLst>
      <p:ext uri="{BB962C8B-B14F-4D97-AF65-F5344CB8AC3E}">
        <p14:creationId xmlns:p14="http://schemas.microsoft.com/office/powerpoint/2010/main" val="415973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07035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984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8"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43827606"/>
      </p:ext>
    </p:extLst>
  </p:cSld>
  <p:clrMapOvr>
    <a:masterClrMapping/>
  </p:clrMapOvr>
  <p:transition>
    <p:fade/>
  </p:transition>
  <p:extLst mod="1">
    <p:ext uri="{DCECCB84-F9BA-43D5-87BE-67443E8EF086}">
      <p15:sldGuideLst xmlns:p15="http://schemas.microsoft.com/office/powerpoint/2012/main">
        <p15:guide id="1" orient="horz" pos="66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2703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48923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6698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7108"/>
          </a:xfrm>
        </p:spPr>
        <p:txBody>
          <a:bodyPr/>
          <a:lstStyle>
            <a:lvl1pPr>
              <a:lnSpc>
                <a:spcPct val="100000"/>
              </a:lnSpc>
              <a:defRPr spc="0">
                <a:latin typeface="+mj-lt"/>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3718148"/>
          </a:xfrm>
        </p:spPr>
        <p:txBody>
          <a:bodyPr>
            <a:noAutofit/>
          </a:bodyPr>
          <a:lstStyle>
            <a:lvl1pPr marL="0" marR="0" indent="0" algn="l" defTabSz="686047" rtl="0" eaLnBrk="1" fontAlgn="auto" latinLnBrk="0" hangingPunct="1">
              <a:lnSpc>
                <a:spcPct val="100000"/>
              </a:lnSpc>
              <a:spcBef>
                <a:spcPts val="0"/>
              </a:spcBef>
              <a:spcAft>
                <a:spcPts val="0"/>
              </a:spcAft>
              <a:buClrTx/>
              <a:buSzPct val="90000"/>
              <a:buFont typeface="Arial" pitchFamily="34" charset="0"/>
              <a:buNone/>
              <a:tabLst/>
              <a:defRPr sz="2400" spc="0" baseline="0">
                <a:latin typeface="+mn-lt"/>
              </a:defRPr>
            </a:lvl1pPr>
            <a:lvl2pPr marL="266700" marR="0" indent="-266700" algn="l" defTabSz="686047"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20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6047"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00">
                    <a:lumMod val="50000"/>
                    <a:lumOff val="50000"/>
                  </a:srgbClr>
                </a:solidFill>
                <a:effectLst/>
                <a:uLnTx/>
                <a:uFillTx/>
                <a:latin typeface="+mn-lt"/>
                <a:ea typeface="+mn-ea"/>
                <a:cs typeface="+mn-cs"/>
              </a:rPr>
              <a:t>Click to edit Master text styles</a:t>
            </a:r>
          </a:p>
          <a:p>
            <a:pPr marL="266700" marR="0" lvl="1" indent="-266700" algn="l" defTabSz="686047"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dirty="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19327660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89" r:id="rId5"/>
    <p:sldLayoutId id="2147483691" r:id="rId6"/>
    <p:sldLayoutId id="2147483693" r:id="rId7"/>
    <p:sldLayoutId id="2147483694" r:id="rId8"/>
    <p:sldLayoutId id="2147483695" r:id="rId9"/>
    <p:sldLayoutId id="2147483696" r:id="rId10"/>
    <p:sldLayoutId id="2147483697" r:id="rId11"/>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68D729"/>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68D729"/>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68D729"/>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68D729"/>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68D729"/>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s://blogs.technet.microsoft.com/filecab/2017/01/13/cluster-size-recommendations-for-refs-and-ntfs/"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www.starwindsoftware.com/blog/log-structured-file-systems-microsoft-refs-v2-short-insight" TargetMode="External"/><Relationship Id="rId2" Type="http://schemas.openxmlformats.org/officeDocument/2006/relationships/hyperlink" Target="http://www.virtualtothecore.com/en/refs-cluster-size-with-veeam-backup-replication-64kb-or-4kb/" TargetMode="External"/><Relationship Id="rId1" Type="http://schemas.openxmlformats.org/officeDocument/2006/relationships/slideLayout" Target="../slideLayouts/slideLayout9.xml"/><Relationship Id="rId5" Type="http://schemas.openxmlformats.org/officeDocument/2006/relationships/hyperlink" Target="https://www.starwindsoftware.com/blog/refs-performance" TargetMode="External"/><Relationship Id="rId4" Type="http://schemas.openxmlformats.org/officeDocument/2006/relationships/hyperlink" Target="https://www.starwindsoftware.com/blog/log-structured-file-systems-microsoft-refs-v2-investigation-part-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452586"/>
            <a:ext cx="9144000" cy="6080517"/>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Reliability</a:t>
            </a:r>
            <a:endParaRPr lang="it-IT" sz="3200" dirty="0">
              <a:solidFill>
                <a:schemeClr val="bg1"/>
              </a:solidFill>
            </a:endParaRPr>
          </a:p>
        </p:txBody>
      </p:sp>
    </p:spTree>
    <p:extLst>
      <p:ext uri="{BB962C8B-B14F-4D97-AF65-F5344CB8AC3E}">
        <p14:creationId xmlns:p14="http://schemas.microsoft.com/office/powerpoint/2010/main" val="30383272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7020" y="-668610"/>
            <a:ext cx="9181020" cy="6120680"/>
          </a:xfrm>
          <a:prstGeom prst="rect">
            <a:avLst/>
          </a:prstGeom>
        </p:spPr>
      </p:pic>
      <p:sp>
        <p:nvSpPr>
          <p:cNvPr id="3"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1 + 1 = 3</a:t>
            </a:r>
            <a:endParaRPr lang="it-IT" sz="3200" dirty="0">
              <a:solidFill>
                <a:schemeClr val="bg1"/>
              </a:solidFill>
            </a:endParaRPr>
          </a:p>
        </p:txBody>
      </p:sp>
    </p:spTree>
    <p:extLst>
      <p:ext uri="{BB962C8B-B14F-4D97-AF65-F5344CB8AC3E}">
        <p14:creationId xmlns:p14="http://schemas.microsoft.com/office/powerpoint/2010/main" val="37379638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Deployment Models</a:t>
            </a:r>
          </a:p>
        </p:txBody>
      </p:sp>
      <p:grpSp>
        <p:nvGrpSpPr>
          <p:cNvPr id="4" name="Group 3"/>
          <p:cNvGrpSpPr/>
          <p:nvPr/>
        </p:nvGrpSpPr>
        <p:grpSpPr>
          <a:xfrm>
            <a:off x="389436" y="843558"/>
            <a:ext cx="8363938" cy="887277"/>
            <a:chOff x="400548" y="1901329"/>
            <a:chExt cx="8363938" cy="504282"/>
          </a:xfrm>
        </p:grpSpPr>
        <p:sp>
          <p:nvSpPr>
            <p:cNvPr id="5" name="Rectangle 4"/>
            <p:cNvSpPr/>
            <p:nvPr/>
          </p:nvSpPr>
          <p:spPr bwMode="auto">
            <a:xfrm>
              <a:off x="400548" y="1901555"/>
              <a:ext cx="8363938" cy="5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45720" rIns="45720" bIns="91440" numCol="1" spcCol="0" rtlCol="0" fromWordArt="0" anchor="ctr" anchorCtr="0" forceAA="0" compatLnSpc="1">
              <a:prstTxWarp prst="textNoShape">
                <a:avLst/>
              </a:prstTxWarp>
              <a:noAutofit/>
            </a:bodyPr>
            <a:lstStyle/>
            <a:p>
              <a:r>
                <a:rPr lang="en-US" b="1" dirty="0">
                  <a:solidFill>
                    <a:schemeClr val="tx1">
                      <a:lumMod val="50000"/>
                      <a:lumOff val="50000"/>
                    </a:schemeClr>
                  </a:solidFill>
                </a:rPr>
                <a:t>Simple </a:t>
              </a:r>
              <a:r>
                <a:rPr lang="en-US" b="1" dirty="0" err="1">
                  <a:solidFill>
                    <a:schemeClr val="tx1">
                      <a:lumMod val="50000"/>
                      <a:lumOff val="50000"/>
                    </a:schemeClr>
                  </a:solidFill>
                </a:rPr>
                <a:t>ReFS</a:t>
              </a:r>
              <a:r>
                <a:rPr lang="en-US" b="1" dirty="0">
                  <a:solidFill>
                    <a:schemeClr val="tx1">
                      <a:lumMod val="50000"/>
                      <a:lumOff val="50000"/>
                    </a:schemeClr>
                  </a:solidFill>
                </a:rPr>
                <a:t> Volume</a:t>
              </a:r>
            </a:p>
            <a:p>
              <a:pPr lvl="1"/>
              <a:r>
                <a:rPr lang="en-US" dirty="0">
                  <a:solidFill>
                    <a:schemeClr val="tx1">
                      <a:lumMod val="50000"/>
                      <a:lumOff val="50000"/>
                    </a:schemeClr>
                  </a:solidFill>
                </a:rPr>
                <a:t>Fast Cloning and integrity streams</a:t>
              </a:r>
            </a:p>
          </p:txBody>
        </p:sp>
        <p:cxnSp>
          <p:nvCxnSpPr>
            <p:cNvPr id="6" name="Straight Connector 5"/>
            <p:cNvCxnSpPr/>
            <p:nvPr/>
          </p:nvCxnSpPr>
          <p:spPr>
            <a:xfrm>
              <a:off x="417704" y="1901329"/>
              <a:ext cx="0" cy="50428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06592" y="2003191"/>
            <a:ext cx="8363938" cy="887277"/>
            <a:chOff x="400548" y="1901329"/>
            <a:chExt cx="8363938" cy="504282"/>
          </a:xfrm>
        </p:grpSpPr>
        <p:sp>
          <p:nvSpPr>
            <p:cNvPr id="8" name="Rectangle 7"/>
            <p:cNvSpPr/>
            <p:nvPr/>
          </p:nvSpPr>
          <p:spPr bwMode="auto">
            <a:xfrm>
              <a:off x="400548" y="1901555"/>
              <a:ext cx="8363938" cy="5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45720" rIns="45720" bIns="91440" numCol="1" spcCol="0" rtlCol="0" fromWordArt="0" anchor="ctr" anchorCtr="0" forceAA="0" compatLnSpc="1">
              <a:prstTxWarp prst="textNoShape">
                <a:avLst/>
              </a:prstTxWarp>
              <a:noAutofit/>
            </a:bodyPr>
            <a:lstStyle/>
            <a:p>
              <a:r>
                <a:rPr lang="en-US" b="1" dirty="0">
                  <a:solidFill>
                    <a:schemeClr val="tx1">
                      <a:lumMod val="50000"/>
                      <a:lumOff val="50000"/>
                    </a:schemeClr>
                  </a:solidFill>
                </a:rPr>
                <a:t>Shared Storage Spaces (S2S)</a:t>
              </a:r>
            </a:p>
            <a:p>
              <a:pPr lvl="1"/>
              <a:r>
                <a:rPr lang="en-US" dirty="0">
                  <a:solidFill>
                    <a:schemeClr val="tx1">
                      <a:lumMod val="50000"/>
                      <a:lumOff val="50000"/>
                    </a:schemeClr>
                  </a:solidFill>
                </a:rPr>
                <a:t>Poor Performance (parity) OR Poor Capacity (mirror)</a:t>
              </a:r>
            </a:p>
          </p:txBody>
        </p:sp>
        <p:cxnSp>
          <p:nvCxnSpPr>
            <p:cNvPr id="9" name="Straight Connector 8"/>
            <p:cNvCxnSpPr/>
            <p:nvPr/>
          </p:nvCxnSpPr>
          <p:spPr>
            <a:xfrm>
              <a:off x="417704" y="1901329"/>
              <a:ext cx="0" cy="50428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08900" y="3205540"/>
            <a:ext cx="8363938" cy="1202348"/>
            <a:chOff x="400548" y="1901329"/>
            <a:chExt cx="8363938" cy="683352"/>
          </a:xfrm>
        </p:grpSpPr>
        <p:sp>
          <p:nvSpPr>
            <p:cNvPr id="11" name="Rectangle 10"/>
            <p:cNvSpPr/>
            <p:nvPr/>
          </p:nvSpPr>
          <p:spPr bwMode="auto">
            <a:xfrm>
              <a:off x="400548" y="1901555"/>
              <a:ext cx="8363938" cy="6831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45720" rIns="45720" bIns="91440" numCol="1" spcCol="0" rtlCol="0" fromWordArt="0" anchor="ctr" anchorCtr="0" forceAA="0" compatLnSpc="1">
              <a:prstTxWarp prst="textNoShape">
                <a:avLst/>
              </a:prstTxWarp>
              <a:noAutofit/>
            </a:bodyPr>
            <a:lstStyle/>
            <a:p>
              <a:r>
                <a:rPr lang="en-US" b="1" dirty="0">
                  <a:solidFill>
                    <a:schemeClr val="tx1">
                      <a:lumMod val="50000"/>
                      <a:lumOff val="50000"/>
                    </a:schemeClr>
                  </a:solidFill>
                </a:rPr>
                <a:t>Storage Spaces Direct (S2D)</a:t>
              </a:r>
            </a:p>
            <a:p>
              <a:pPr lvl="1"/>
              <a:r>
                <a:rPr lang="en-US" dirty="0">
                  <a:solidFill>
                    <a:schemeClr val="tx1">
                      <a:lumMod val="50000"/>
                      <a:lumOff val="50000"/>
                    </a:schemeClr>
                  </a:solidFill>
                </a:rPr>
                <a:t>Adds real-time storage </a:t>
              </a:r>
              <a:r>
                <a:rPr lang="en-US" dirty="0" err="1">
                  <a:solidFill>
                    <a:schemeClr val="tx1">
                      <a:lumMod val="50000"/>
                      <a:lumOff val="50000"/>
                    </a:schemeClr>
                  </a:solidFill>
                </a:rPr>
                <a:t>tiering</a:t>
              </a:r>
              <a:r>
                <a:rPr lang="en-US" dirty="0">
                  <a:solidFill>
                    <a:schemeClr val="tx1">
                      <a:lumMod val="50000"/>
                      <a:lumOff val="50000"/>
                    </a:schemeClr>
                  </a:solidFill>
                </a:rPr>
                <a:t> w/ SSD </a:t>
              </a:r>
              <a:r>
                <a:rPr lang="mr-IN" dirty="0">
                  <a:solidFill>
                    <a:schemeClr val="tx1">
                      <a:lumMod val="50000"/>
                      <a:lumOff val="50000"/>
                    </a:schemeClr>
                  </a:solidFill>
                </a:rPr>
                <a:t>–</a:t>
              </a:r>
              <a:r>
                <a:rPr lang="en-US" dirty="0">
                  <a:solidFill>
                    <a:schemeClr val="tx1">
                      <a:lumMod val="50000"/>
                      <a:lumOff val="50000"/>
                    </a:schemeClr>
                  </a:solidFill>
                </a:rPr>
                <a:t> Resolves S2S Performance Issue(s)</a:t>
              </a:r>
            </a:p>
            <a:p>
              <a:pPr lvl="1"/>
              <a:r>
                <a:rPr lang="en-US" dirty="0">
                  <a:solidFill>
                    <a:schemeClr val="tx1">
                      <a:lumMod val="50000"/>
                      <a:lumOff val="50000"/>
                    </a:schemeClr>
                  </a:solidFill>
                </a:rPr>
                <a:t>Does Require Datacenter Edition of Windows Server</a:t>
              </a:r>
            </a:p>
          </p:txBody>
        </p:sp>
        <p:cxnSp>
          <p:nvCxnSpPr>
            <p:cNvPr id="12" name="Straight Connector 11"/>
            <p:cNvCxnSpPr/>
            <p:nvPr/>
          </p:nvCxnSpPr>
          <p:spPr>
            <a:xfrm flipH="1">
              <a:off x="415396" y="1901329"/>
              <a:ext cx="2308" cy="683352"/>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649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ReFS volume</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Suitable for applications that provide their own resiliency and </a:t>
            </a:r>
            <a:r>
              <a:rPr lang="en-US" dirty="0" err="1"/>
              <a:t>availibility</a:t>
            </a:r>
            <a:r>
              <a:rPr lang="en-US" dirty="0"/>
              <a:t> solutions</a:t>
            </a:r>
          </a:p>
          <a:p>
            <a:pPr marL="342900" indent="-342900">
              <a:buFont typeface="Arial" panose="020B0604020202020204" pitchFamily="34" charset="0"/>
              <a:buChar char="•"/>
            </a:pPr>
            <a:r>
              <a:rPr lang="en-US" b="1" dirty="0"/>
              <a:t>WILL </a:t>
            </a:r>
            <a:r>
              <a:rPr lang="en-US" dirty="0"/>
              <a:t>detect corruption but can’t fix it</a:t>
            </a:r>
            <a:endParaRPr lang="en-US" b="1" dirty="0"/>
          </a:p>
        </p:txBody>
      </p:sp>
    </p:spTree>
    <p:extLst>
      <p:ext uri="{BB962C8B-B14F-4D97-AF65-F5344CB8AC3E}">
        <p14:creationId xmlns:p14="http://schemas.microsoft.com/office/powerpoint/2010/main" val="31690067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Spaces</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Suitable for hosting archival data and storing user documents</a:t>
            </a:r>
          </a:p>
          <a:p>
            <a:pPr marL="342900" indent="-342900">
              <a:buFont typeface="Arial" panose="020B0604020202020204" pitchFamily="34" charset="0"/>
              <a:buChar char="•"/>
            </a:pPr>
            <a:r>
              <a:rPr lang="en-US" dirty="0"/>
              <a:t>Built-in checksums, online repair (because multiple copies)</a:t>
            </a:r>
          </a:p>
          <a:p>
            <a:pPr marL="342900" indent="-342900">
              <a:buFont typeface="Arial" panose="020B0604020202020204" pitchFamily="34" charset="0"/>
              <a:buChar char="•"/>
            </a:pPr>
            <a:r>
              <a:rPr lang="en-US" dirty="0"/>
              <a:t>Efficiently scale and support massive data sets. </a:t>
            </a:r>
          </a:p>
          <a:p>
            <a:pPr marL="342900" indent="-342900">
              <a:buFont typeface="Arial" panose="020B0604020202020204" pitchFamily="34" charset="0"/>
              <a:buChar char="•"/>
            </a:pPr>
            <a:r>
              <a:rPr lang="en-US" dirty="0"/>
              <a:t>Data will be stored on a non-tiered volume. </a:t>
            </a:r>
          </a:p>
        </p:txBody>
      </p:sp>
    </p:spTree>
    <p:extLst>
      <p:ext uri="{BB962C8B-B14F-4D97-AF65-F5344CB8AC3E}">
        <p14:creationId xmlns:p14="http://schemas.microsoft.com/office/powerpoint/2010/main" val="26789973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Spaces Direct</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Recommended for Virtualized workloads</a:t>
            </a:r>
          </a:p>
          <a:p>
            <a:pPr marL="342900" indent="-342900">
              <a:buFont typeface="Arial" panose="020B0604020202020204" pitchFamily="34" charset="0"/>
              <a:buChar char="•"/>
            </a:pPr>
            <a:r>
              <a:rPr lang="en-US" dirty="0"/>
              <a:t>Real-time tier optimization and cache </a:t>
            </a:r>
          </a:p>
          <a:p>
            <a:pPr marL="342900" indent="-342900">
              <a:buFont typeface="Arial" panose="020B0604020202020204" pitchFamily="34" charset="0"/>
              <a:buChar char="•"/>
            </a:pPr>
            <a:r>
              <a:rPr lang="en-US" dirty="0"/>
              <a:t>Built-in checksums, online repair (because multiple copies)</a:t>
            </a:r>
          </a:p>
          <a:p>
            <a:pPr marL="342900" indent="-342900">
              <a:buFont typeface="Arial" panose="020B0604020202020204" pitchFamily="34" charset="0"/>
              <a:buChar char="•"/>
            </a:pPr>
            <a:r>
              <a:rPr lang="en-US" dirty="0"/>
              <a:t>Efficiently scale and support massive data sets. </a:t>
            </a:r>
          </a:p>
        </p:txBody>
      </p:sp>
    </p:spTree>
    <p:extLst>
      <p:ext uri="{BB962C8B-B14F-4D97-AF65-F5344CB8AC3E}">
        <p14:creationId xmlns:p14="http://schemas.microsoft.com/office/powerpoint/2010/main" val="30429889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743482374"/>
              </p:ext>
            </p:extLst>
          </p:nvPr>
        </p:nvGraphicFramePr>
        <p:xfrm>
          <a:off x="467541" y="900430"/>
          <a:ext cx="8285832" cy="2661920"/>
        </p:xfrm>
        <a:graphic>
          <a:graphicData uri="http://schemas.openxmlformats.org/drawingml/2006/table">
            <a:tbl>
              <a:tblPr firstRow="1" bandRow="1">
                <a:tableStyleId>{5C22544A-7EE6-4342-B048-85BDC9FD1C3A}</a:tableStyleId>
              </a:tblPr>
              <a:tblGrid>
                <a:gridCol w="2761944">
                  <a:extLst>
                    <a:ext uri="{9D8B030D-6E8A-4147-A177-3AD203B41FA5}">
                      <a16:colId xmlns:a16="http://schemas.microsoft.com/office/drawing/2014/main" val="1310644734"/>
                    </a:ext>
                  </a:extLst>
                </a:gridCol>
                <a:gridCol w="2761944">
                  <a:extLst>
                    <a:ext uri="{9D8B030D-6E8A-4147-A177-3AD203B41FA5}">
                      <a16:colId xmlns:a16="http://schemas.microsoft.com/office/drawing/2014/main" val="1356358093"/>
                    </a:ext>
                  </a:extLst>
                </a:gridCol>
                <a:gridCol w="2761944">
                  <a:extLst>
                    <a:ext uri="{9D8B030D-6E8A-4147-A177-3AD203B41FA5}">
                      <a16:colId xmlns:a16="http://schemas.microsoft.com/office/drawing/2014/main" val="3176756951"/>
                    </a:ext>
                  </a:extLst>
                </a:gridCol>
              </a:tblGrid>
              <a:tr h="370840">
                <a:tc>
                  <a:txBody>
                    <a:bodyPr/>
                    <a:lstStyle/>
                    <a:p>
                      <a:r>
                        <a:rPr lang="en-US" dirty="0"/>
                        <a:t>Feature</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Maximum File Length</a:t>
                      </a:r>
                    </a:p>
                  </a:txBody>
                  <a:tcPr/>
                </a:tc>
                <a:tc>
                  <a:txBody>
                    <a:bodyPr/>
                    <a:lstStyle/>
                    <a:p>
                      <a:r>
                        <a:rPr lang="en-US" dirty="0"/>
                        <a:t>255 Unicode</a:t>
                      </a:r>
                      <a:r>
                        <a:rPr lang="en-US" baseline="0" dirty="0"/>
                        <a:t> characters</a:t>
                      </a:r>
                      <a:endParaRPr lang="en-US" dirty="0"/>
                    </a:p>
                  </a:txBody>
                  <a:tcPr/>
                </a:tc>
                <a:tc>
                  <a:txBody>
                    <a:bodyPr/>
                    <a:lstStyle/>
                    <a:p>
                      <a:r>
                        <a:rPr lang="en-US" dirty="0"/>
                        <a:t>255 Unicode</a:t>
                      </a:r>
                      <a:r>
                        <a:rPr lang="en-US" baseline="0" dirty="0"/>
                        <a:t> characters</a:t>
                      </a:r>
                      <a:endParaRPr lang="en-US" dirty="0"/>
                    </a:p>
                  </a:txBody>
                  <a:tcPr/>
                </a:tc>
                <a:extLst>
                  <a:ext uri="{0D108BD9-81ED-4DB2-BD59-A6C34878D82A}">
                    <a16:rowId xmlns:a16="http://schemas.microsoft.com/office/drawing/2014/main" val="443219251"/>
                  </a:ext>
                </a:extLst>
              </a:tr>
              <a:tr h="370840">
                <a:tc>
                  <a:txBody>
                    <a:bodyPr/>
                    <a:lstStyle/>
                    <a:p>
                      <a:r>
                        <a:rPr lang="en-US" dirty="0"/>
                        <a:t>Maximum path name</a:t>
                      </a:r>
                      <a:r>
                        <a:rPr lang="en-US" baseline="0" dirty="0"/>
                        <a:t> length</a:t>
                      </a:r>
                      <a:endParaRPr lang="en-US" dirty="0"/>
                    </a:p>
                  </a:txBody>
                  <a:tcPr/>
                </a:tc>
                <a:tc>
                  <a:txBody>
                    <a:bodyPr/>
                    <a:lstStyle/>
                    <a:p>
                      <a:r>
                        <a:rPr lang="en-US" dirty="0"/>
                        <a:t>32K Unicode characters</a:t>
                      </a:r>
                    </a:p>
                  </a:txBody>
                  <a:tcPr/>
                </a:tc>
                <a:tc>
                  <a:txBody>
                    <a:bodyPr/>
                    <a:lstStyle/>
                    <a:p>
                      <a:r>
                        <a:rPr lang="en-US" dirty="0"/>
                        <a:t>32K Unicode characters</a:t>
                      </a:r>
                    </a:p>
                  </a:txBody>
                  <a:tcPr/>
                </a:tc>
                <a:extLst>
                  <a:ext uri="{0D108BD9-81ED-4DB2-BD59-A6C34878D82A}">
                    <a16:rowId xmlns:a16="http://schemas.microsoft.com/office/drawing/2014/main" val="173052450"/>
                  </a:ext>
                </a:extLst>
              </a:tr>
              <a:tr h="370840">
                <a:tc>
                  <a:txBody>
                    <a:bodyPr/>
                    <a:lstStyle/>
                    <a:p>
                      <a:r>
                        <a:rPr lang="en-US" dirty="0"/>
                        <a:t>Maximum file size</a:t>
                      </a:r>
                    </a:p>
                  </a:txBody>
                  <a:tcPr/>
                </a:tc>
                <a:tc>
                  <a:txBody>
                    <a:bodyPr/>
                    <a:lstStyle/>
                    <a:p>
                      <a:r>
                        <a:rPr lang="en-US" dirty="0"/>
                        <a:t>18 Exabyte</a:t>
                      </a:r>
                    </a:p>
                  </a:txBody>
                  <a:tcPr/>
                </a:tc>
                <a:tc>
                  <a:txBody>
                    <a:bodyPr/>
                    <a:lstStyle/>
                    <a:p>
                      <a:r>
                        <a:rPr lang="en-US" dirty="0"/>
                        <a:t>18 Exabyte</a:t>
                      </a:r>
                    </a:p>
                  </a:txBody>
                  <a:tcPr/>
                </a:tc>
                <a:extLst>
                  <a:ext uri="{0D108BD9-81ED-4DB2-BD59-A6C34878D82A}">
                    <a16:rowId xmlns:a16="http://schemas.microsoft.com/office/drawing/2014/main" val="3462151211"/>
                  </a:ext>
                </a:extLst>
              </a:tr>
              <a:tr h="370840">
                <a:tc>
                  <a:txBody>
                    <a:bodyPr/>
                    <a:lstStyle/>
                    <a:p>
                      <a:r>
                        <a:rPr lang="en-US" dirty="0"/>
                        <a:t>Maximum volume</a:t>
                      </a:r>
                      <a:r>
                        <a:rPr lang="en-US" baseline="0" dirty="0"/>
                        <a:t> size</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256</a:t>
                      </a:r>
                      <a:r>
                        <a:rPr lang="en-US" baseline="0" dirty="0"/>
                        <a:t> </a:t>
                      </a:r>
                      <a:r>
                        <a:rPr lang="en-US" baseline="0" dirty="0" err="1"/>
                        <a:t>Terrabyte</a:t>
                      </a:r>
                      <a:endParaRPr lang="en-US" dirty="0"/>
                    </a:p>
                    <a:p>
                      <a:endParaRPr lang="en-US" dirty="0"/>
                    </a:p>
                  </a:txBody>
                  <a:tcPr/>
                </a:tc>
                <a:tc>
                  <a:txBody>
                    <a:bodyPr/>
                    <a:lstStyle/>
                    <a:p>
                      <a:r>
                        <a:rPr lang="en-US" dirty="0"/>
                        <a:t>4.7 Zettabyte</a:t>
                      </a:r>
                    </a:p>
                  </a:txBody>
                  <a:tcPr/>
                </a:tc>
                <a:extLst>
                  <a:ext uri="{0D108BD9-81ED-4DB2-BD59-A6C34878D82A}">
                    <a16:rowId xmlns:a16="http://schemas.microsoft.com/office/drawing/2014/main" val="4063425024"/>
                  </a:ext>
                </a:extLst>
              </a:tr>
            </a:tbl>
          </a:graphicData>
        </a:graphic>
      </p:graphicFrame>
    </p:spTree>
    <p:extLst>
      <p:ext uri="{BB962C8B-B14F-4D97-AF65-F5344CB8AC3E}">
        <p14:creationId xmlns:p14="http://schemas.microsoft.com/office/powerpoint/2010/main" val="27904239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749269556"/>
              </p:ext>
            </p:extLst>
          </p:nvPr>
        </p:nvGraphicFramePr>
        <p:xfrm>
          <a:off x="467541" y="771550"/>
          <a:ext cx="8285832" cy="370840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BitLocker</a:t>
                      </a:r>
                      <a:r>
                        <a:rPr lang="en-US" baseline="0" dirty="0"/>
                        <a:t> Encryption</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43219251"/>
                  </a:ext>
                </a:extLst>
              </a:tr>
              <a:tr h="370840">
                <a:tc>
                  <a:txBody>
                    <a:bodyPr/>
                    <a:lstStyle/>
                    <a:p>
                      <a:r>
                        <a:rPr lang="en-US" dirty="0"/>
                        <a:t>CSV Support</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73052450"/>
                  </a:ext>
                </a:extLst>
              </a:tr>
              <a:tr h="370840">
                <a:tc>
                  <a:txBody>
                    <a:bodyPr/>
                    <a:lstStyle/>
                    <a:p>
                      <a:r>
                        <a:rPr lang="en-US" dirty="0"/>
                        <a:t>Soft links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462151211"/>
                  </a:ext>
                </a:extLst>
              </a:tr>
              <a:tr h="370840">
                <a:tc>
                  <a:txBody>
                    <a:bodyPr/>
                    <a:lstStyle/>
                    <a:p>
                      <a:r>
                        <a:rPr lang="en-US" dirty="0"/>
                        <a:t>Failover Cluster Support</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063425024"/>
                  </a:ext>
                </a:extLst>
              </a:tr>
              <a:tr h="370840">
                <a:tc>
                  <a:txBody>
                    <a:bodyPr/>
                    <a:lstStyle/>
                    <a:p>
                      <a:r>
                        <a:rPr lang="en-US" dirty="0"/>
                        <a:t>ACL</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842600418"/>
                  </a:ext>
                </a:extLst>
              </a:tr>
              <a:tr h="370840">
                <a:tc>
                  <a:txBody>
                    <a:bodyPr/>
                    <a:lstStyle/>
                    <a:p>
                      <a:r>
                        <a:rPr lang="en-US" dirty="0"/>
                        <a:t>USN Journal</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161756654"/>
                  </a:ext>
                </a:extLst>
              </a:tr>
              <a:tr h="370840">
                <a:tc>
                  <a:txBody>
                    <a:bodyPr/>
                    <a:lstStyle/>
                    <a:p>
                      <a:r>
                        <a:rPr lang="en-US" dirty="0"/>
                        <a:t>Changes notifications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321975455"/>
                  </a:ext>
                </a:extLst>
              </a:tr>
              <a:tr h="370840">
                <a:tc>
                  <a:txBody>
                    <a:bodyPr/>
                    <a:lstStyle/>
                    <a:p>
                      <a:r>
                        <a:rPr lang="en-US" dirty="0"/>
                        <a:t>Junction Points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148799647"/>
                  </a:ext>
                </a:extLst>
              </a:tr>
              <a:tr h="370840">
                <a:tc>
                  <a:txBody>
                    <a:bodyPr/>
                    <a:lstStyle/>
                    <a:p>
                      <a:r>
                        <a:rPr lang="en-US" dirty="0"/>
                        <a:t>Mount Points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628782830"/>
                  </a:ext>
                </a:extLst>
              </a:tr>
            </a:tbl>
          </a:graphicData>
        </a:graphic>
      </p:graphicFrame>
    </p:spTree>
    <p:extLst>
      <p:ext uri="{BB962C8B-B14F-4D97-AF65-F5344CB8AC3E}">
        <p14:creationId xmlns:p14="http://schemas.microsoft.com/office/powerpoint/2010/main" val="26285327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2374091469"/>
              </p:ext>
            </p:extLst>
          </p:nvPr>
        </p:nvGraphicFramePr>
        <p:xfrm>
          <a:off x="467541" y="771550"/>
          <a:ext cx="8285832" cy="370840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Reparse</a:t>
                      </a:r>
                      <a:r>
                        <a:rPr lang="en-US" baseline="0" dirty="0"/>
                        <a:t> Points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43219251"/>
                  </a:ext>
                </a:extLst>
              </a:tr>
              <a:tr h="370840">
                <a:tc>
                  <a:txBody>
                    <a:bodyPr/>
                    <a:lstStyle/>
                    <a:p>
                      <a:r>
                        <a:rPr lang="en-US" dirty="0"/>
                        <a:t>Volume Snapshots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73052450"/>
                  </a:ext>
                </a:extLst>
              </a:tr>
              <a:tr h="370840">
                <a:tc>
                  <a:txBody>
                    <a:bodyPr/>
                    <a:lstStyle/>
                    <a:p>
                      <a:r>
                        <a:rPr lang="en-US" dirty="0"/>
                        <a:t>File IDs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462151211"/>
                  </a:ext>
                </a:extLst>
              </a:tr>
              <a:tr h="370840">
                <a:tc>
                  <a:txBody>
                    <a:bodyPr/>
                    <a:lstStyle/>
                    <a:p>
                      <a:r>
                        <a:rPr lang="en-US" dirty="0" err="1"/>
                        <a:t>Oplocks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063425024"/>
                  </a:ext>
                </a:extLst>
              </a:tr>
              <a:tr h="370840">
                <a:tc>
                  <a:txBody>
                    <a:bodyPr/>
                    <a:lstStyle/>
                    <a:p>
                      <a:r>
                        <a:rPr lang="en-US" dirty="0"/>
                        <a:t>Sparse</a:t>
                      </a:r>
                      <a:r>
                        <a:rPr lang="en-US" baseline="0" dirty="0"/>
                        <a:t> files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842600418"/>
                  </a:ext>
                </a:extLst>
              </a:tr>
              <a:tr h="370840">
                <a:tc>
                  <a:txBody>
                    <a:bodyPr/>
                    <a:lstStyle/>
                    <a:p>
                      <a:r>
                        <a:rPr lang="en-US" dirty="0"/>
                        <a:t>Named</a:t>
                      </a:r>
                      <a:r>
                        <a:rPr lang="en-US" baseline="0" dirty="0"/>
                        <a:t> Streams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161756654"/>
                  </a:ext>
                </a:extLst>
              </a:tr>
              <a:tr h="370840">
                <a:tc>
                  <a:txBody>
                    <a:bodyPr/>
                    <a:lstStyle/>
                    <a:p>
                      <a:r>
                        <a:rPr lang="en-US" dirty="0"/>
                        <a:t>Block Clone</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2321975455"/>
                  </a:ext>
                </a:extLst>
              </a:tr>
              <a:tr h="370840">
                <a:tc>
                  <a:txBody>
                    <a:bodyPr/>
                    <a:lstStyle/>
                    <a:p>
                      <a:r>
                        <a:rPr lang="en-US" dirty="0"/>
                        <a:t>Sparse VDL</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2148799647"/>
                  </a:ext>
                </a:extLst>
              </a:tr>
              <a:tr h="370840">
                <a:tc>
                  <a:txBody>
                    <a:bodyPr/>
                    <a:lstStyle/>
                    <a:p>
                      <a:r>
                        <a:rPr lang="en-US" dirty="0"/>
                        <a:t>Real-time tier optimization *</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628782830"/>
                  </a:ext>
                </a:extLst>
              </a:tr>
            </a:tbl>
          </a:graphicData>
        </a:graphic>
      </p:graphicFrame>
    </p:spTree>
    <p:extLst>
      <p:ext uri="{BB962C8B-B14F-4D97-AF65-F5344CB8AC3E}">
        <p14:creationId xmlns:p14="http://schemas.microsoft.com/office/powerpoint/2010/main" val="27507043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2466017975"/>
              </p:ext>
            </p:extLst>
          </p:nvPr>
        </p:nvGraphicFramePr>
        <p:xfrm>
          <a:off x="467541" y="771550"/>
          <a:ext cx="8285832" cy="370840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File System</a:t>
                      </a:r>
                      <a:r>
                        <a:rPr lang="en-US" baseline="0" dirty="0"/>
                        <a:t> Compression</a:t>
                      </a:r>
                      <a:endParaRPr lang="en-US" dirty="0"/>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443219251"/>
                  </a:ext>
                </a:extLst>
              </a:tr>
              <a:tr h="370840">
                <a:tc>
                  <a:txBody>
                    <a:bodyPr/>
                    <a:lstStyle/>
                    <a:p>
                      <a:r>
                        <a:rPr lang="en-US" dirty="0"/>
                        <a:t>File System Encryption</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73052450"/>
                  </a:ext>
                </a:extLst>
              </a:tr>
              <a:tr h="370840">
                <a:tc>
                  <a:txBody>
                    <a:bodyPr/>
                    <a:lstStyle/>
                    <a:p>
                      <a:r>
                        <a:rPr lang="en-US" dirty="0"/>
                        <a:t>Data Deduplication</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3462151211"/>
                  </a:ext>
                </a:extLst>
              </a:tr>
              <a:tr h="370840">
                <a:tc>
                  <a:txBody>
                    <a:bodyPr/>
                    <a:lstStyle/>
                    <a:p>
                      <a:r>
                        <a:rPr lang="en-US" dirty="0"/>
                        <a:t>Transactions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4063425024"/>
                  </a:ext>
                </a:extLst>
              </a:tr>
              <a:tr h="370840">
                <a:tc>
                  <a:txBody>
                    <a:bodyPr/>
                    <a:lstStyle/>
                    <a:p>
                      <a:r>
                        <a:rPr lang="en-US" dirty="0"/>
                        <a:t>Hard links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842600418"/>
                  </a:ext>
                </a:extLst>
              </a:tr>
              <a:tr h="370840">
                <a:tc>
                  <a:txBody>
                    <a:bodyPr/>
                    <a:lstStyle/>
                    <a:p>
                      <a:r>
                        <a:rPr lang="en-US" dirty="0"/>
                        <a:t>Object IDs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161756654"/>
                  </a:ext>
                </a:extLst>
              </a:tr>
              <a:tr h="370840">
                <a:tc>
                  <a:txBody>
                    <a:bodyPr/>
                    <a:lstStyle/>
                    <a:p>
                      <a:r>
                        <a:rPr lang="en-US" dirty="0"/>
                        <a:t>Short names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321975455"/>
                  </a:ext>
                </a:extLst>
              </a:tr>
              <a:tr h="370840">
                <a:tc>
                  <a:txBody>
                    <a:bodyPr/>
                    <a:lstStyle/>
                    <a:p>
                      <a:r>
                        <a:rPr lang="en-US" dirty="0"/>
                        <a:t>Extended Attributes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148799647"/>
                  </a:ext>
                </a:extLst>
              </a:tr>
              <a:tr h="370840">
                <a:tc>
                  <a:txBody>
                    <a:bodyPr/>
                    <a:lstStyle/>
                    <a:p>
                      <a:r>
                        <a:rPr lang="en-US" dirty="0"/>
                        <a:t>Disk quotas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628782830"/>
                  </a:ext>
                </a:extLst>
              </a:tr>
            </a:tbl>
          </a:graphicData>
        </a:graphic>
      </p:graphicFrame>
    </p:spTree>
    <p:extLst>
      <p:ext uri="{BB962C8B-B14F-4D97-AF65-F5344CB8AC3E}">
        <p14:creationId xmlns:p14="http://schemas.microsoft.com/office/powerpoint/2010/main" val="3279504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en-US" dirty="0"/>
              <a:t>ReFS and Deduplication in Windows Server 2016</a:t>
            </a:r>
            <a:endParaRPr lang="nb-NO" dirty="0"/>
          </a:p>
        </p:txBody>
      </p:sp>
    </p:spTree>
    <p:extLst>
      <p:ext uri="{BB962C8B-B14F-4D97-AF65-F5344CB8AC3E}">
        <p14:creationId xmlns:p14="http://schemas.microsoft.com/office/powerpoint/2010/main" val="1745615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3400447563"/>
              </p:ext>
            </p:extLst>
          </p:nvPr>
        </p:nvGraphicFramePr>
        <p:xfrm>
          <a:off x="467541" y="771550"/>
          <a:ext cx="8285832" cy="148336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Bootable</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443219251"/>
                  </a:ext>
                </a:extLst>
              </a:tr>
              <a:tr h="370840">
                <a:tc>
                  <a:txBody>
                    <a:bodyPr/>
                    <a:lstStyle/>
                    <a:p>
                      <a:r>
                        <a:rPr lang="en-US" dirty="0"/>
                        <a:t>Supported on removable media</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73052450"/>
                  </a:ext>
                </a:extLst>
              </a:tr>
              <a:tr h="370840">
                <a:tc>
                  <a:txBody>
                    <a:bodyPr/>
                    <a:lstStyle/>
                    <a:p>
                      <a:r>
                        <a:rPr lang="en-US" dirty="0"/>
                        <a:t>NTFS storage tiers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3462151211"/>
                  </a:ext>
                </a:extLst>
              </a:tr>
            </a:tbl>
          </a:graphicData>
        </a:graphic>
      </p:graphicFrame>
    </p:spTree>
    <p:extLst>
      <p:ext uri="{BB962C8B-B14F-4D97-AF65-F5344CB8AC3E}">
        <p14:creationId xmlns:p14="http://schemas.microsoft.com/office/powerpoint/2010/main" val="10825683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VDL</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Sparse VDL = technique to zero files fast</a:t>
            </a:r>
          </a:p>
          <a:p>
            <a:pPr marL="342900" indent="-342900">
              <a:buFont typeface="Arial" panose="020B0604020202020204" pitchFamily="34" charset="0"/>
              <a:buChar char="•"/>
            </a:pPr>
            <a:r>
              <a:rPr lang="en-US" dirty="0"/>
              <a:t>What took previously minutes and hours now can be done in seconds</a:t>
            </a:r>
          </a:p>
        </p:txBody>
      </p:sp>
    </p:spTree>
    <p:extLst>
      <p:ext uri="{BB962C8B-B14F-4D97-AF65-F5344CB8AC3E}">
        <p14:creationId xmlns:p14="http://schemas.microsoft.com/office/powerpoint/2010/main" val="37382477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p>
        </p:txBody>
      </p:sp>
      <p:sp>
        <p:nvSpPr>
          <p:cNvPr id="3" name="Text Placeholder 2"/>
          <p:cNvSpPr>
            <a:spLocks noGrp="1"/>
          </p:cNvSpPr>
          <p:nvPr>
            <p:ph type="body" sz="quarter" idx="10"/>
          </p:nvPr>
        </p:nvSpPr>
        <p:spPr/>
        <p:txBody>
          <a:bodyPr/>
          <a:lstStyle/>
          <a:p>
            <a:endParaRPr lang="en-US"/>
          </a:p>
        </p:txBody>
      </p:sp>
      <p:pic>
        <p:nvPicPr>
          <p:cNvPr id="4" name="VHDCre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512" y="100975"/>
            <a:ext cx="8784976" cy="4941550"/>
          </a:xfrm>
          <a:prstGeom prst="rect">
            <a:avLst/>
          </a:prstGeom>
        </p:spPr>
      </p:pic>
    </p:spTree>
    <p:extLst>
      <p:ext uri="{BB962C8B-B14F-4D97-AF65-F5344CB8AC3E}">
        <p14:creationId xmlns:p14="http://schemas.microsoft.com/office/powerpoint/2010/main" val="184686970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Cloning</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performs copies as a low-cost metadata operation </a:t>
            </a:r>
          </a:p>
          <a:p>
            <a:pPr marL="342900" indent="-342900">
              <a:buFont typeface="Arial" panose="020B0604020202020204" pitchFamily="34" charset="0"/>
              <a:buChar char="•"/>
            </a:pPr>
            <a:r>
              <a:rPr lang="en-US" dirty="0"/>
              <a:t>ReFS enables multiple files to share the same logical clusters (physical locations on a volume)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36260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1760" y="1275606"/>
            <a:ext cx="4295125" cy="2376264"/>
          </a:xfrm>
          <a:prstGeom prst="rect">
            <a:avLst/>
          </a:prstGeom>
        </p:spPr>
      </p:pic>
      <p:sp>
        <p:nvSpPr>
          <p:cNvPr id="5" name="Title 4"/>
          <p:cNvSpPr>
            <a:spLocks noGrp="1"/>
          </p:cNvSpPr>
          <p:nvPr>
            <p:ph type="title"/>
          </p:nvPr>
        </p:nvSpPr>
        <p:spPr/>
        <p:txBody>
          <a:bodyPr/>
          <a:lstStyle/>
          <a:p>
            <a:r>
              <a:rPr lang="en-US" dirty="0"/>
              <a:t>How does it work</a:t>
            </a:r>
          </a:p>
        </p:txBody>
      </p:sp>
    </p:spTree>
    <p:extLst>
      <p:ext uri="{BB962C8B-B14F-4D97-AF65-F5344CB8AC3E}">
        <p14:creationId xmlns:p14="http://schemas.microsoft.com/office/powerpoint/2010/main" val="1737582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4016" y="1280160"/>
            <a:ext cx="4317522" cy="2377440"/>
          </a:xfrm>
          <a:prstGeom prst="rect">
            <a:avLst/>
          </a:prstGeom>
        </p:spPr>
      </p:pic>
      <p:sp>
        <p:nvSpPr>
          <p:cNvPr id="3" name="Title 2"/>
          <p:cNvSpPr>
            <a:spLocks noGrp="1"/>
          </p:cNvSpPr>
          <p:nvPr>
            <p:ph type="title"/>
          </p:nvPr>
        </p:nvSpPr>
        <p:spPr/>
        <p:txBody>
          <a:bodyPr/>
          <a:lstStyle/>
          <a:p>
            <a:r>
              <a:rPr lang="en-US" dirty="0"/>
              <a:t>How does it work</a:t>
            </a:r>
          </a:p>
        </p:txBody>
      </p:sp>
    </p:spTree>
    <p:extLst>
      <p:ext uri="{BB962C8B-B14F-4D97-AF65-F5344CB8AC3E}">
        <p14:creationId xmlns:p14="http://schemas.microsoft.com/office/powerpoint/2010/main" val="11081715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4016" y="1280160"/>
            <a:ext cx="4358643" cy="2377440"/>
          </a:xfrm>
          <a:prstGeom prst="rect">
            <a:avLst/>
          </a:prstGeom>
        </p:spPr>
      </p:pic>
      <p:sp>
        <p:nvSpPr>
          <p:cNvPr id="3" name="Title 2"/>
          <p:cNvSpPr>
            <a:spLocks noGrp="1"/>
          </p:cNvSpPr>
          <p:nvPr>
            <p:ph type="title"/>
          </p:nvPr>
        </p:nvSpPr>
        <p:spPr/>
        <p:txBody>
          <a:bodyPr/>
          <a:lstStyle/>
          <a:p>
            <a:r>
              <a:rPr lang="en-US" dirty="0"/>
              <a:t>How does it work</a:t>
            </a:r>
          </a:p>
        </p:txBody>
      </p:sp>
    </p:spTree>
    <p:extLst>
      <p:ext uri="{BB962C8B-B14F-4D97-AF65-F5344CB8AC3E}">
        <p14:creationId xmlns:p14="http://schemas.microsoft.com/office/powerpoint/2010/main" val="40689412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 Cloning Examples</a:t>
            </a:r>
          </a:p>
        </p:txBody>
      </p:sp>
    </p:spTree>
    <p:extLst>
      <p:ext uri="{BB962C8B-B14F-4D97-AF65-F5344CB8AC3E}">
        <p14:creationId xmlns:p14="http://schemas.microsoft.com/office/powerpoint/2010/main" val="1454049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Hyper-V Example</a:t>
            </a:r>
          </a:p>
        </p:txBody>
      </p:sp>
      <p:pic>
        <p:nvPicPr>
          <p:cNvPr id="5" name="VHDMer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512" y="60471"/>
            <a:ext cx="8856984" cy="4982054"/>
          </a:xfrm>
          <a:prstGeom prst="rect">
            <a:avLst/>
          </a:prstGeom>
        </p:spPr>
      </p:pic>
    </p:spTree>
    <p:extLst>
      <p:ext uri="{BB962C8B-B14F-4D97-AF65-F5344CB8AC3E}">
        <p14:creationId xmlns:p14="http://schemas.microsoft.com/office/powerpoint/2010/main" val="312393007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076627" y="3205039"/>
            <a:ext cx="1694738" cy="55399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Backup Repository</a:t>
            </a:r>
          </a:p>
        </p:txBody>
      </p:sp>
      <p:sp>
        <p:nvSpPr>
          <p:cNvPr id="74" name="TextBox 73"/>
          <p:cNvSpPr txBox="1"/>
          <p:nvPr/>
        </p:nvSpPr>
        <p:spPr>
          <a:xfrm>
            <a:off x="7232219" y="1475237"/>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60%</a:t>
            </a:r>
          </a:p>
        </p:txBody>
      </p:sp>
      <p:grpSp>
        <p:nvGrpSpPr>
          <p:cNvPr id="2" name="Group 1"/>
          <p:cNvGrpSpPr/>
          <p:nvPr/>
        </p:nvGrpSpPr>
        <p:grpSpPr>
          <a:xfrm>
            <a:off x="598360" y="1476970"/>
            <a:ext cx="854049" cy="2051929"/>
            <a:chOff x="797061" y="1969086"/>
            <a:chExt cx="1138893" cy="2736294"/>
          </a:xfrm>
        </p:grpSpPr>
        <p:grpSp>
          <p:nvGrpSpPr>
            <p:cNvPr id="69" name="Group 68"/>
            <p:cNvGrpSpPr/>
            <p:nvPr/>
          </p:nvGrpSpPr>
          <p:grpSpPr>
            <a:xfrm>
              <a:off x="802785" y="2406923"/>
              <a:ext cx="1133169" cy="2298457"/>
              <a:chOff x="802785" y="2406923"/>
              <a:chExt cx="1133169" cy="2298457"/>
            </a:xfrm>
          </p:grpSpPr>
          <p:grpSp>
            <p:nvGrpSpPr>
              <p:cNvPr id="41" name="Group 40"/>
              <p:cNvGrpSpPr/>
              <p:nvPr/>
            </p:nvGrpSpPr>
            <p:grpSpPr>
              <a:xfrm>
                <a:off x="802785" y="2406923"/>
                <a:ext cx="1133169" cy="622503"/>
                <a:chOff x="635871" y="2399666"/>
                <a:chExt cx="1133169" cy="622503"/>
              </a:xfrm>
            </p:grpSpPr>
            <p:sp>
              <p:nvSpPr>
                <p:cNvPr id="3" name="Round Same Side Corner Rectangle 2"/>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28" name="TextBox 27"/>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3" name="Group 42"/>
              <p:cNvGrpSpPr/>
              <p:nvPr/>
            </p:nvGrpSpPr>
            <p:grpSpPr>
              <a:xfrm>
                <a:off x="802786" y="3029426"/>
                <a:ext cx="1133168" cy="622503"/>
                <a:chOff x="635872" y="3022169"/>
                <a:chExt cx="1133168" cy="622503"/>
              </a:xfrm>
            </p:grpSpPr>
            <p:sp>
              <p:nvSpPr>
                <p:cNvPr id="22" name="Rectangle 21"/>
                <p:cNvSpPr/>
                <p:nvPr/>
              </p:nvSpPr>
              <p:spPr>
                <a:xfrm>
                  <a:off x="635872" y="3022169"/>
                  <a:ext cx="1133168" cy="622503"/>
                </a:xfrm>
                <a:prstGeom prst="rect">
                  <a:avLst/>
                </a:prstGeom>
                <a:solidFill>
                  <a:srgbClr val="66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0" name="TextBox 29"/>
                <p:cNvSpPr txBox="1"/>
                <p:nvPr/>
              </p:nvSpPr>
              <p:spPr>
                <a:xfrm>
                  <a:off x="635872" y="3096262"/>
                  <a:ext cx="1127445" cy="492513"/>
                </a:xfrm>
                <a:prstGeom prst="rect">
                  <a:avLst/>
                </a:prstGeom>
                <a:solidFill>
                  <a:srgbClr val="667188"/>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B0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4" name="Group 43"/>
              <p:cNvGrpSpPr/>
              <p:nvPr/>
            </p:nvGrpSpPr>
            <p:grpSpPr>
              <a:xfrm>
                <a:off x="802785" y="3651929"/>
                <a:ext cx="1133169" cy="622503"/>
                <a:chOff x="635871" y="3644672"/>
                <a:chExt cx="1133169" cy="622503"/>
              </a:xfrm>
            </p:grpSpPr>
            <p:sp>
              <p:nvSpPr>
                <p:cNvPr id="25" name="Round Same Side Corner Rectangle 24"/>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1" name="TextBox 30"/>
                <p:cNvSpPr txBox="1"/>
                <p:nvPr/>
              </p:nvSpPr>
              <p:spPr>
                <a:xfrm>
                  <a:off x="635871" y="3718765"/>
                  <a:ext cx="1127446"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sp>
            <p:nvSpPr>
              <p:cNvPr id="54" name="TextBox 53"/>
              <p:cNvSpPr txBox="1"/>
              <p:nvPr/>
            </p:nvSpPr>
            <p:spPr>
              <a:xfrm>
                <a:off x="836132" y="4274432"/>
                <a:ext cx="1059941"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vbk</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grpSp>
        <p:sp>
          <p:nvSpPr>
            <p:cNvPr id="86" name="TextBox 85"/>
            <p:cNvSpPr txBox="1"/>
            <p:nvPr/>
          </p:nvSpPr>
          <p:spPr>
            <a:xfrm>
              <a:off x="797061" y="1969086"/>
              <a:ext cx="1133170" cy="307820"/>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Full Backup</a:t>
              </a:r>
            </a:p>
          </p:txBody>
        </p:sp>
      </p:grpSp>
      <p:grpSp>
        <p:nvGrpSpPr>
          <p:cNvPr id="5" name="Group 4"/>
          <p:cNvGrpSpPr/>
          <p:nvPr/>
        </p:nvGrpSpPr>
        <p:grpSpPr>
          <a:xfrm>
            <a:off x="1810135" y="1407730"/>
            <a:ext cx="2255753" cy="2121170"/>
            <a:chOff x="2412989" y="1876752"/>
            <a:chExt cx="3008097" cy="2828628"/>
          </a:xfrm>
        </p:grpSpPr>
        <p:sp>
          <p:nvSpPr>
            <p:cNvPr id="87" name="TextBox 86"/>
            <p:cNvSpPr txBox="1"/>
            <p:nvPr/>
          </p:nvSpPr>
          <p:spPr>
            <a:xfrm>
              <a:off x="3915606" y="1876752"/>
              <a:ext cx="1505480" cy="492513"/>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Incremental Backups</a:t>
              </a:r>
            </a:p>
          </p:txBody>
        </p:sp>
        <p:grpSp>
          <p:nvGrpSpPr>
            <p:cNvPr id="4" name="Group 3"/>
            <p:cNvGrpSpPr/>
            <p:nvPr/>
          </p:nvGrpSpPr>
          <p:grpSpPr>
            <a:xfrm>
              <a:off x="2412989" y="2405994"/>
              <a:ext cx="1133169" cy="2299386"/>
              <a:chOff x="2412989" y="2405994"/>
              <a:chExt cx="1133169" cy="2299386"/>
            </a:xfrm>
          </p:grpSpPr>
          <p:sp>
            <p:nvSpPr>
              <p:cNvPr id="55" name="TextBox 54"/>
              <p:cNvSpPr txBox="1"/>
              <p:nvPr/>
            </p:nvSpPr>
            <p:spPr>
              <a:xfrm>
                <a:off x="2449604" y="4274432"/>
                <a:ext cx="1059943"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grpSp>
            <p:nvGrpSpPr>
              <p:cNvPr id="79" name="Group 78"/>
              <p:cNvGrpSpPr/>
              <p:nvPr/>
            </p:nvGrpSpPr>
            <p:grpSpPr>
              <a:xfrm>
                <a:off x="2412989" y="2405994"/>
                <a:ext cx="1133169" cy="622503"/>
                <a:chOff x="635871" y="2399666"/>
                <a:chExt cx="1133169" cy="622503"/>
              </a:xfrm>
            </p:grpSpPr>
            <p:sp>
              <p:nvSpPr>
                <p:cNvPr id="80" name="Round Same Side Corner Rectangle 79"/>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1" name="TextBox 80"/>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grpSp>
      <p:grpSp>
        <p:nvGrpSpPr>
          <p:cNvPr id="7" name="Group 6"/>
          <p:cNvGrpSpPr/>
          <p:nvPr/>
        </p:nvGrpSpPr>
        <p:grpSpPr>
          <a:xfrm>
            <a:off x="4292794" y="2738923"/>
            <a:ext cx="849755" cy="789281"/>
            <a:chOff x="5723673" y="3651928"/>
            <a:chExt cx="1133168" cy="1052524"/>
          </a:xfrm>
        </p:grpSpPr>
        <p:sp>
          <p:nvSpPr>
            <p:cNvPr id="57" name="TextBox 56"/>
            <p:cNvSpPr txBox="1"/>
            <p:nvPr/>
          </p:nvSpPr>
          <p:spPr>
            <a:xfrm>
              <a:off x="5786078" y="4273504"/>
              <a:ext cx="1059943"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3</a:t>
              </a:r>
            </a:p>
          </p:txBody>
        </p:sp>
        <p:grpSp>
          <p:nvGrpSpPr>
            <p:cNvPr id="82" name="Group 81"/>
            <p:cNvGrpSpPr/>
            <p:nvPr/>
          </p:nvGrpSpPr>
          <p:grpSpPr>
            <a:xfrm>
              <a:off x="5723673" y="3651928"/>
              <a:ext cx="1133168" cy="622503"/>
              <a:chOff x="635872" y="3644672"/>
              <a:chExt cx="1133168" cy="622503"/>
            </a:xfrm>
          </p:grpSpPr>
          <p:sp>
            <p:nvSpPr>
              <p:cNvPr id="83" name="Round Same Side Corner Rectangle 82"/>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4" name="TextBox 83"/>
              <p:cNvSpPr txBox="1"/>
              <p:nvPr/>
            </p:nvSpPr>
            <p:spPr>
              <a:xfrm>
                <a:off x="635872" y="3718767"/>
                <a:ext cx="1127445"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grpSp>
        <p:nvGrpSpPr>
          <p:cNvPr id="6" name="Group 5"/>
          <p:cNvGrpSpPr/>
          <p:nvPr/>
        </p:nvGrpSpPr>
        <p:grpSpPr>
          <a:xfrm>
            <a:off x="3080262" y="1804603"/>
            <a:ext cx="849757" cy="1723599"/>
            <a:chOff x="4106733" y="2405993"/>
            <a:chExt cx="1133169" cy="2298458"/>
          </a:xfrm>
        </p:grpSpPr>
        <p:sp>
          <p:nvSpPr>
            <p:cNvPr id="56" name="TextBox 55"/>
            <p:cNvSpPr txBox="1"/>
            <p:nvPr/>
          </p:nvSpPr>
          <p:spPr>
            <a:xfrm>
              <a:off x="4138373" y="4273503"/>
              <a:ext cx="1059941"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2</a:t>
              </a:r>
            </a:p>
          </p:txBody>
        </p:sp>
        <p:grpSp>
          <p:nvGrpSpPr>
            <p:cNvPr id="85" name="Group 84"/>
            <p:cNvGrpSpPr/>
            <p:nvPr/>
          </p:nvGrpSpPr>
          <p:grpSpPr>
            <a:xfrm>
              <a:off x="4106733" y="2405993"/>
              <a:ext cx="1133169" cy="622503"/>
              <a:chOff x="635871" y="2399666"/>
              <a:chExt cx="1133169" cy="622503"/>
            </a:xfrm>
          </p:grpSpPr>
          <p:sp>
            <p:nvSpPr>
              <p:cNvPr id="88" name="Round Same Side Corner Rectangle 87"/>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9" name="TextBox 88"/>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A2</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sp>
        <p:nvSpPr>
          <p:cNvPr id="90" name="TextBox 89"/>
          <p:cNvSpPr txBox="1"/>
          <p:nvPr/>
        </p:nvSpPr>
        <p:spPr>
          <a:xfrm>
            <a:off x="7235807" y="1476971"/>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30%</a:t>
            </a:r>
          </a:p>
        </p:txBody>
      </p:sp>
      <p:sp>
        <p:nvSpPr>
          <p:cNvPr id="91" name="TextBox 90"/>
          <p:cNvSpPr txBox="1"/>
          <p:nvPr/>
        </p:nvSpPr>
        <p:spPr>
          <a:xfrm>
            <a:off x="7232219" y="1479749"/>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40%</a:t>
            </a:r>
          </a:p>
        </p:txBody>
      </p:sp>
      <p:sp>
        <p:nvSpPr>
          <p:cNvPr id="92" name="TextBox 91"/>
          <p:cNvSpPr txBox="1"/>
          <p:nvPr/>
        </p:nvSpPr>
        <p:spPr>
          <a:xfrm>
            <a:off x="7232219" y="1476309"/>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50%</a:t>
            </a:r>
          </a:p>
        </p:txBody>
      </p:sp>
      <p:sp>
        <p:nvSpPr>
          <p:cNvPr id="16" name="Rectangle 15"/>
          <p:cNvSpPr/>
          <p:nvPr/>
        </p:nvSpPr>
        <p:spPr>
          <a:xfrm>
            <a:off x="7240801" y="2786310"/>
            <a:ext cx="1371406" cy="411422"/>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98" name="Rectangle 97"/>
          <p:cNvSpPr/>
          <p:nvPr/>
        </p:nvSpPr>
        <p:spPr>
          <a:xfrm>
            <a:off x="7240801" y="2650242"/>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99" name="Rectangle 98"/>
          <p:cNvSpPr/>
          <p:nvPr/>
        </p:nvSpPr>
        <p:spPr>
          <a:xfrm>
            <a:off x="7240801" y="2517631"/>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0" name="Rectangle 99"/>
          <p:cNvSpPr/>
          <p:nvPr/>
        </p:nvSpPr>
        <p:spPr>
          <a:xfrm>
            <a:off x="7240801" y="2383909"/>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nvGrpSpPr>
          <p:cNvPr id="18" name="Group 17"/>
          <p:cNvGrpSpPr/>
          <p:nvPr/>
        </p:nvGrpSpPr>
        <p:grpSpPr>
          <a:xfrm>
            <a:off x="7170931" y="2184969"/>
            <a:ext cx="1516484" cy="643682"/>
            <a:chOff x="9561731" y="2913219"/>
            <a:chExt cx="2022265" cy="858364"/>
          </a:xfrm>
        </p:grpSpPr>
        <p:sp>
          <p:nvSpPr>
            <p:cNvPr id="17" name="Rectangle 16"/>
            <p:cNvSpPr/>
            <p:nvPr/>
          </p:nvSpPr>
          <p:spPr>
            <a:xfrm>
              <a:off x="11397649" y="3588263"/>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1" name="Rectangle 100"/>
            <p:cNvSpPr/>
            <p:nvPr/>
          </p:nvSpPr>
          <p:spPr>
            <a:xfrm>
              <a:off x="11397649" y="291686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2" name="Rectangle 101"/>
            <p:cNvSpPr/>
            <p:nvPr/>
          </p:nvSpPr>
          <p:spPr>
            <a:xfrm>
              <a:off x="9561731" y="358462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3" name="Rectangle 102"/>
            <p:cNvSpPr/>
            <p:nvPr/>
          </p:nvSpPr>
          <p:spPr>
            <a:xfrm>
              <a:off x="9561731" y="2913219"/>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grpSp>
        <p:nvGrpSpPr>
          <p:cNvPr id="53" name="Group 52"/>
          <p:cNvGrpSpPr/>
          <p:nvPr/>
        </p:nvGrpSpPr>
        <p:grpSpPr>
          <a:xfrm>
            <a:off x="7240801" y="1819119"/>
            <a:ext cx="1371406" cy="1371406"/>
            <a:chOff x="2184243" y="2417722"/>
            <a:chExt cx="1833554" cy="1849453"/>
          </a:xfrm>
        </p:grpSpPr>
        <p:sp>
          <p:nvSpPr>
            <p:cNvPr id="46" name="Rectangle 45"/>
            <p:cNvSpPr/>
            <p:nvPr/>
          </p:nvSpPr>
          <p:spPr>
            <a:xfrm>
              <a:off x="2184243" y="2417722"/>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47" name="Rectangle 46"/>
            <p:cNvSpPr/>
            <p:nvPr/>
          </p:nvSpPr>
          <p:spPr>
            <a:xfrm>
              <a:off x="2184243" y="3776370"/>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48" name="Rectangle 47"/>
            <p:cNvSpPr/>
            <p:nvPr/>
          </p:nvSpPr>
          <p:spPr>
            <a:xfrm>
              <a:off x="2184243" y="3099281"/>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49" name="Rectangle 48"/>
            <p:cNvSpPr/>
            <p:nvPr/>
          </p:nvSpPr>
          <p:spPr>
            <a:xfrm>
              <a:off x="2270523" y="2908527"/>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52" name="Rectangle 51"/>
            <p:cNvSpPr/>
            <p:nvPr/>
          </p:nvSpPr>
          <p:spPr>
            <a:xfrm>
              <a:off x="2270523" y="3590980"/>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sp>
        <p:nvSpPr>
          <p:cNvPr id="8" name="Title 7"/>
          <p:cNvSpPr>
            <a:spLocks noGrp="1"/>
          </p:cNvSpPr>
          <p:nvPr>
            <p:ph type="title"/>
          </p:nvPr>
        </p:nvSpPr>
        <p:spPr/>
        <p:txBody>
          <a:bodyPr/>
          <a:lstStyle/>
          <a:p>
            <a:r>
              <a:rPr lang="en-US" dirty="0">
                <a:solidFill>
                  <a:schemeClr val="tx1"/>
                </a:solidFill>
                <a:ea typeface="Myriad Pro" charset="0"/>
                <a:cs typeface="Arial" panose="020B0604020202020204" pitchFamily="34" charset="0"/>
              </a:rPr>
              <a:t>Incremental Backup</a:t>
            </a:r>
          </a:p>
        </p:txBody>
      </p:sp>
      <p:sp>
        <p:nvSpPr>
          <p:cNvPr id="11" name="Text Placeholder 10"/>
          <p:cNvSpPr>
            <a:spLocks noGrp="1"/>
          </p:cNvSpPr>
          <p:nvPr>
            <p:ph type="body" sz="quarter" idx="10"/>
          </p:nvPr>
        </p:nvSpPr>
        <p:spPr/>
        <p:txBody>
          <a:bodyPr>
            <a:normAutofit/>
          </a:bodyPr>
          <a:lstStyle/>
          <a:p>
            <a:r>
              <a:rPr lang="en-US" dirty="0"/>
              <a:t> </a:t>
            </a:r>
            <a:endParaRPr lang="ru-RU" dirty="0"/>
          </a:p>
        </p:txBody>
      </p:sp>
    </p:spTree>
    <p:extLst>
      <p:ext uri="{BB962C8B-B14F-4D97-AF65-F5344CB8AC3E}">
        <p14:creationId xmlns:p14="http://schemas.microsoft.com/office/powerpoint/2010/main" val="2785811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wipe(down)">
                                      <p:cBhvr>
                                        <p:cTn id="21" dur="500"/>
                                        <p:tgtEl>
                                          <p:spTgt spid="98"/>
                                        </p:tgtEl>
                                      </p:cBhvr>
                                    </p:animEffect>
                                  </p:childTnLst>
                                </p:cTn>
                              </p:par>
                              <p:par>
                                <p:cTn id="22" presetID="10" presetClass="exit" presetSubtype="0" fill="hold" grpId="1" nodeType="with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wipe(down)">
                                      <p:cBhvr>
                                        <p:cTn id="35" dur="500"/>
                                        <p:tgtEl>
                                          <p:spTgt spid="99"/>
                                        </p:tgtEl>
                                      </p:cBhvr>
                                    </p:animEffect>
                                  </p:childTnLst>
                                </p:cTn>
                              </p:par>
                              <p:par>
                                <p:cTn id="36" presetID="10" presetClass="exit" presetSubtype="0" fill="hold" grpId="1" nodeType="withEffect">
                                  <p:stCondLst>
                                    <p:cond delay="0"/>
                                  </p:stCondLst>
                                  <p:childTnLst>
                                    <p:animEffect transition="out" filter="fade">
                                      <p:cBhvr>
                                        <p:cTn id="37" dur="500"/>
                                        <p:tgtEl>
                                          <p:spTgt spid="91"/>
                                        </p:tgtEl>
                                      </p:cBhvr>
                                    </p:animEffect>
                                    <p:set>
                                      <p:cBhvr>
                                        <p:cTn id="38" dur="1" fill="hold">
                                          <p:stCondLst>
                                            <p:cond delay="499"/>
                                          </p:stCondLst>
                                        </p:cTn>
                                        <p:tgtEl>
                                          <p:spTgt spid="91"/>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wipe(down)">
                                      <p:cBhvr>
                                        <p:cTn id="49" dur="500"/>
                                        <p:tgtEl>
                                          <p:spTgt spid="100"/>
                                        </p:tgtEl>
                                      </p:cBhvr>
                                    </p:animEffect>
                                  </p:childTnLst>
                                </p:cTn>
                              </p:par>
                              <p:par>
                                <p:cTn id="50" presetID="10" presetClass="exit" presetSubtype="0" fill="hold" grpId="1" nodeType="withEffect">
                                  <p:stCondLst>
                                    <p:cond delay="0"/>
                                  </p:stCondLst>
                                  <p:childTnLst>
                                    <p:animEffect transition="out" filter="fade">
                                      <p:cBhvr>
                                        <p:cTn id="51" dur="500"/>
                                        <p:tgtEl>
                                          <p:spTgt spid="92"/>
                                        </p:tgtEl>
                                      </p:cBhvr>
                                    </p:animEffect>
                                    <p:set>
                                      <p:cBhvr>
                                        <p:cTn id="52" dur="1" fill="hold">
                                          <p:stCondLst>
                                            <p:cond delay="499"/>
                                          </p:stCondLst>
                                        </p:cTn>
                                        <p:tgtEl>
                                          <p:spTgt spid="92"/>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90" grpId="0"/>
      <p:bldP spid="90" grpId="1"/>
      <p:bldP spid="91" grpId="0"/>
      <p:bldP spid="91" grpId="1"/>
      <p:bldP spid="92" grpId="0"/>
      <p:bldP spid="92" grpId="1"/>
      <p:bldP spid="16" grpId="0" animBg="1"/>
      <p:bldP spid="98" grpId="0" animBg="1"/>
      <p:bldP spid="99" grpId="0" animBg="1"/>
      <p:bldP spid="10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About me</a:t>
            </a:r>
          </a:p>
        </p:txBody>
      </p:sp>
      <p:sp>
        <p:nvSpPr>
          <p:cNvPr id="3" name="Plassholder for tekst 2"/>
          <p:cNvSpPr>
            <a:spLocks noGrp="1"/>
          </p:cNvSpPr>
          <p:nvPr>
            <p:ph type="body" sz="quarter" idx="10"/>
          </p:nvPr>
        </p:nvSpPr>
        <p:spPr/>
        <p:txBody>
          <a:bodyPr/>
          <a:lstStyle/>
          <a:p>
            <a:r>
              <a:rPr lang="nb-NO" dirty="0"/>
              <a:t>Mike Resseler</a:t>
            </a:r>
          </a:p>
          <a:p>
            <a:r>
              <a:rPr lang="nb-NO" dirty="0"/>
              <a:t>Director, Product Management @ Veeam Software</a:t>
            </a:r>
          </a:p>
          <a:p>
            <a:r>
              <a:rPr lang="nb-NO" dirty="0"/>
              <a:t>@MikeResseler </a:t>
            </a:r>
          </a:p>
        </p:txBody>
      </p:sp>
    </p:spTree>
    <p:extLst>
      <p:ext uri="{BB962C8B-B14F-4D97-AF65-F5344CB8AC3E}">
        <p14:creationId xmlns:p14="http://schemas.microsoft.com/office/powerpoint/2010/main" val="210734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4294939" y="2736992"/>
            <a:ext cx="849755" cy="466811"/>
            <a:chOff x="635872" y="3644672"/>
            <a:chExt cx="1133168" cy="622503"/>
          </a:xfrm>
          <a:solidFill>
            <a:srgbClr val="8CC83C"/>
          </a:solidFill>
        </p:grpSpPr>
        <p:sp>
          <p:nvSpPr>
            <p:cNvPr id="141" name="Round Same Side Corner Rectangle 140"/>
            <p:cNvSpPr/>
            <p:nvPr/>
          </p:nvSpPr>
          <p:spPr>
            <a:xfrm flipV="1">
              <a:off x="635872" y="3644672"/>
              <a:ext cx="1133168" cy="62250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42" name="TextBox 141"/>
            <p:cNvSpPr txBox="1"/>
            <p:nvPr/>
          </p:nvSpPr>
          <p:spPr>
            <a:xfrm>
              <a:off x="635872" y="3718765"/>
              <a:ext cx="1127445" cy="492513"/>
            </a:xfrm>
            <a:prstGeom prst="rect">
              <a:avLst/>
            </a:prstGeom>
            <a:grp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31" name="Group 130"/>
          <p:cNvGrpSpPr/>
          <p:nvPr/>
        </p:nvGrpSpPr>
        <p:grpSpPr>
          <a:xfrm>
            <a:off x="3080262" y="1802107"/>
            <a:ext cx="849757" cy="466811"/>
            <a:chOff x="635871" y="2399666"/>
            <a:chExt cx="1133169" cy="622503"/>
          </a:xfrm>
          <a:solidFill>
            <a:srgbClr val="00B9F0"/>
          </a:solidFill>
        </p:grpSpPr>
        <p:sp>
          <p:nvSpPr>
            <p:cNvPr id="132" name="Round Same Side Corner Rectangle 131"/>
            <p:cNvSpPr/>
            <p:nvPr/>
          </p:nvSpPr>
          <p:spPr>
            <a:xfrm>
              <a:off x="635871" y="2399666"/>
              <a:ext cx="1133169" cy="62250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33" name="TextBox 132"/>
            <p:cNvSpPr txBox="1"/>
            <p:nvPr/>
          </p:nvSpPr>
          <p:spPr>
            <a:xfrm>
              <a:off x="635871" y="2480085"/>
              <a:ext cx="1133169" cy="492513"/>
            </a:xfrm>
            <a:prstGeom prst="rect">
              <a:avLst/>
            </a:prstGeom>
            <a:grp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A2</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28" name="Group 127"/>
          <p:cNvGrpSpPr/>
          <p:nvPr/>
        </p:nvGrpSpPr>
        <p:grpSpPr>
          <a:xfrm>
            <a:off x="603916" y="2268922"/>
            <a:ext cx="849755" cy="466811"/>
            <a:chOff x="635872" y="3022169"/>
            <a:chExt cx="1133168" cy="622503"/>
          </a:xfrm>
          <a:solidFill>
            <a:srgbClr val="AAAAAA"/>
          </a:solidFill>
        </p:grpSpPr>
        <p:sp>
          <p:nvSpPr>
            <p:cNvPr id="129" name="Rectangle 128"/>
            <p:cNvSpPr/>
            <p:nvPr/>
          </p:nvSpPr>
          <p:spPr>
            <a:xfrm>
              <a:off x="635872" y="3022169"/>
              <a:ext cx="1133168" cy="622503"/>
            </a:xfrm>
            <a:prstGeom prst="rect">
              <a:avLst/>
            </a:prstGeom>
            <a:solidFill>
              <a:srgbClr val="66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30" name="TextBox 129"/>
            <p:cNvSpPr txBox="1"/>
            <p:nvPr/>
          </p:nvSpPr>
          <p:spPr>
            <a:xfrm>
              <a:off x="635872" y="3096262"/>
              <a:ext cx="1127445" cy="492513"/>
            </a:xfrm>
            <a:prstGeom prst="rect">
              <a:avLst/>
            </a:prstGeom>
            <a:solidFill>
              <a:srgbClr val="667188"/>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B0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1" name="Group 40"/>
          <p:cNvGrpSpPr/>
          <p:nvPr/>
        </p:nvGrpSpPr>
        <p:grpSpPr>
          <a:xfrm>
            <a:off x="602652" y="1805301"/>
            <a:ext cx="849757" cy="466811"/>
            <a:chOff x="635871" y="2399666"/>
            <a:chExt cx="1133169" cy="622503"/>
          </a:xfrm>
        </p:grpSpPr>
        <p:sp>
          <p:nvSpPr>
            <p:cNvPr id="3" name="Round Same Side Corner Rectangle 2"/>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28" name="TextBox 27"/>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3" name="Group 42"/>
          <p:cNvGrpSpPr/>
          <p:nvPr/>
        </p:nvGrpSpPr>
        <p:grpSpPr>
          <a:xfrm>
            <a:off x="602652" y="2272114"/>
            <a:ext cx="846728" cy="466811"/>
            <a:chOff x="635872" y="3022169"/>
            <a:chExt cx="1133168" cy="622503"/>
          </a:xfrm>
        </p:grpSpPr>
        <p:sp>
          <p:nvSpPr>
            <p:cNvPr id="22" name="Rectangle 21"/>
            <p:cNvSpPr/>
            <p:nvPr/>
          </p:nvSpPr>
          <p:spPr>
            <a:xfrm>
              <a:off x="635872" y="3022169"/>
              <a:ext cx="1133168" cy="622503"/>
            </a:xfrm>
            <a:prstGeom prst="rect">
              <a:avLst/>
            </a:prstGeom>
            <a:solidFill>
              <a:srgbClr val="66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0" name="TextBox 29"/>
            <p:cNvSpPr txBox="1"/>
            <p:nvPr/>
          </p:nvSpPr>
          <p:spPr>
            <a:xfrm>
              <a:off x="637557" y="3096262"/>
              <a:ext cx="1125761" cy="492513"/>
            </a:xfrm>
            <a:prstGeom prst="rect">
              <a:avLst/>
            </a:prstGeom>
            <a:solidFill>
              <a:srgbClr val="667188"/>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B0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4" name="Group 43"/>
          <p:cNvGrpSpPr/>
          <p:nvPr/>
        </p:nvGrpSpPr>
        <p:grpSpPr>
          <a:xfrm>
            <a:off x="602653" y="2738926"/>
            <a:ext cx="849755" cy="466811"/>
            <a:chOff x="635872" y="3644672"/>
            <a:chExt cx="1133168" cy="622503"/>
          </a:xfrm>
        </p:grpSpPr>
        <p:sp>
          <p:nvSpPr>
            <p:cNvPr id="25" name="Round Same Side Corner Rectangle 24"/>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1" name="TextBox 30"/>
            <p:cNvSpPr txBox="1"/>
            <p:nvPr/>
          </p:nvSpPr>
          <p:spPr>
            <a:xfrm>
              <a:off x="637558" y="3718765"/>
              <a:ext cx="1125760"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sp>
        <p:nvSpPr>
          <p:cNvPr id="54" name="TextBox 53"/>
          <p:cNvSpPr txBox="1"/>
          <p:nvPr/>
        </p:nvSpPr>
        <p:spPr>
          <a:xfrm>
            <a:off x="627661" y="3205735"/>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vbk</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sp>
        <p:nvSpPr>
          <p:cNvPr id="55" name="TextBox 54"/>
          <p:cNvSpPr txBox="1"/>
          <p:nvPr/>
        </p:nvSpPr>
        <p:spPr>
          <a:xfrm>
            <a:off x="1837592" y="3205735"/>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sp>
        <p:nvSpPr>
          <p:cNvPr id="56" name="TextBox 55"/>
          <p:cNvSpPr txBox="1"/>
          <p:nvPr/>
        </p:nvSpPr>
        <p:spPr>
          <a:xfrm>
            <a:off x="3103989" y="3205039"/>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2</a:t>
            </a:r>
          </a:p>
        </p:txBody>
      </p:sp>
      <p:sp>
        <p:nvSpPr>
          <p:cNvPr id="57" name="TextBox 56"/>
          <p:cNvSpPr txBox="1"/>
          <p:nvPr/>
        </p:nvSpPr>
        <p:spPr>
          <a:xfrm>
            <a:off x="4339593" y="3205039"/>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3</a:t>
            </a:r>
          </a:p>
        </p:txBody>
      </p:sp>
      <p:sp>
        <p:nvSpPr>
          <p:cNvPr id="86" name="TextBox 85"/>
          <p:cNvSpPr txBox="1"/>
          <p:nvPr/>
        </p:nvSpPr>
        <p:spPr>
          <a:xfrm>
            <a:off x="598360" y="1476970"/>
            <a:ext cx="849757" cy="23083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Full Backup</a:t>
            </a:r>
          </a:p>
        </p:txBody>
      </p:sp>
      <p:sp>
        <p:nvSpPr>
          <p:cNvPr id="87" name="TextBox 86"/>
          <p:cNvSpPr txBox="1"/>
          <p:nvPr/>
        </p:nvSpPr>
        <p:spPr>
          <a:xfrm>
            <a:off x="2936937" y="1476970"/>
            <a:ext cx="1128950" cy="36933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Incremental Backups</a:t>
            </a:r>
          </a:p>
        </p:txBody>
      </p:sp>
      <p:grpSp>
        <p:nvGrpSpPr>
          <p:cNvPr id="5" name="Group 4"/>
          <p:cNvGrpSpPr/>
          <p:nvPr/>
        </p:nvGrpSpPr>
        <p:grpSpPr>
          <a:xfrm>
            <a:off x="5519621" y="1477262"/>
            <a:ext cx="849757" cy="2048181"/>
            <a:chOff x="7359672" y="1969476"/>
            <a:chExt cx="1133170" cy="2731294"/>
          </a:xfrm>
        </p:grpSpPr>
        <p:sp>
          <p:nvSpPr>
            <p:cNvPr id="98" name="TextBox 97"/>
            <p:cNvSpPr txBox="1"/>
            <p:nvPr/>
          </p:nvSpPr>
          <p:spPr>
            <a:xfrm>
              <a:off x="7398743" y="4269822"/>
              <a:ext cx="1059944"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vbk</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2</a:t>
              </a:r>
            </a:p>
          </p:txBody>
        </p:sp>
        <p:sp>
          <p:nvSpPr>
            <p:cNvPr id="99" name="TextBox 98"/>
            <p:cNvSpPr txBox="1"/>
            <p:nvPr/>
          </p:nvSpPr>
          <p:spPr>
            <a:xfrm>
              <a:off x="7359672" y="1969476"/>
              <a:ext cx="1133170" cy="49251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Synthetic Full</a:t>
              </a:r>
            </a:p>
          </p:txBody>
        </p:sp>
      </p:grpSp>
      <p:grpSp>
        <p:nvGrpSpPr>
          <p:cNvPr id="110" name="Group 109"/>
          <p:cNvGrpSpPr/>
          <p:nvPr/>
        </p:nvGrpSpPr>
        <p:grpSpPr>
          <a:xfrm>
            <a:off x="1810134" y="1804604"/>
            <a:ext cx="849757" cy="466811"/>
            <a:chOff x="635871" y="2399666"/>
            <a:chExt cx="1133169" cy="622503"/>
          </a:xfrm>
        </p:grpSpPr>
        <p:sp>
          <p:nvSpPr>
            <p:cNvPr id="111" name="Round Same Side Corner Rectangle 110"/>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12" name="TextBox 111"/>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13" name="Group 112"/>
          <p:cNvGrpSpPr/>
          <p:nvPr/>
        </p:nvGrpSpPr>
        <p:grpSpPr>
          <a:xfrm>
            <a:off x="4292794" y="2738926"/>
            <a:ext cx="849755" cy="466811"/>
            <a:chOff x="635872" y="3644672"/>
            <a:chExt cx="1133168" cy="622503"/>
          </a:xfrm>
        </p:grpSpPr>
        <p:sp>
          <p:nvSpPr>
            <p:cNvPr id="114" name="Round Same Side Corner Rectangle 113"/>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15" name="TextBox 114"/>
            <p:cNvSpPr txBox="1"/>
            <p:nvPr/>
          </p:nvSpPr>
          <p:spPr>
            <a:xfrm>
              <a:off x="638732" y="3718765"/>
              <a:ext cx="1124585"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16" name="Group 115"/>
          <p:cNvGrpSpPr/>
          <p:nvPr/>
        </p:nvGrpSpPr>
        <p:grpSpPr>
          <a:xfrm>
            <a:off x="3080262" y="1804603"/>
            <a:ext cx="849757" cy="466811"/>
            <a:chOff x="635871" y="2399666"/>
            <a:chExt cx="1133169" cy="622503"/>
          </a:xfrm>
        </p:grpSpPr>
        <p:sp>
          <p:nvSpPr>
            <p:cNvPr id="117" name="Round Same Side Corner Rectangle 116"/>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18" name="TextBox 117"/>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A2</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sp>
        <p:nvSpPr>
          <p:cNvPr id="164" name="TextBox 163"/>
          <p:cNvSpPr txBox="1"/>
          <p:nvPr/>
        </p:nvSpPr>
        <p:spPr>
          <a:xfrm>
            <a:off x="7076627" y="3205039"/>
            <a:ext cx="1694738" cy="55399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Backup Repository</a:t>
            </a:r>
          </a:p>
        </p:txBody>
      </p:sp>
      <p:sp>
        <p:nvSpPr>
          <p:cNvPr id="165" name="TextBox 164"/>
          <p:cNvSpPr txBox="1"/>
          <p:nvPr/>
        </p:nvSpPr>
        <p:spPr>
          <a:xfrm>
            <a:off x="7232219" y="1475237"/>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60%</a:t>
            </a:r>
          </a:p>
        </p:txBody>
      </p:sp>
      <p:sp>
        <p:nvSpPr>
          <p:cNvPr id="169" name="Rectangle 168"/>
          <p:cNvSpPr/>
          <p:nvPr/>
        </p:nvSpPr>
        <p:spPr>
          <a:xfrm>
            <a:off x="7240801" y="2786310"/>
            <a:ext cx="1371406" cy="411422"/>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0" name="Rectangle 169"/>
          <p:cNvSpPr/>
          <p:nvPr/>
        </p:nvSpPr>
        <p:spPr>
          <a:xfrm>
            <a:off x="7240801" y="2650242"/>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1" name="Rectangle 170"/>
          <p:cNvSpPr/>
          <p:nvPr/>
        </p:nvSpPr>
        <p:spPr>
          <a:xfrm>
            <a:off x="7240801" y="2517631"/>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2" name="Rectangle 171"/>
          <p:cNvSpPr/>
          <p:nvPr/>
        </p:nvSpPr>
        <p:spPr>
          <a:xfrm>
            <a:off x="7240801" y="2383909"/>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4" name="Rectangle 183"/>
          <p:cNvSpPr/>
          <p:nvPr/>
        </p:nvSpPr>
        <p:spPr>
          <a:xfrm>
            <a:off x="7246136" y="2248067"/>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5" name="Rectangle 184"/>
          <p:cNvSpPr/>
          <p:nvPr/>
        </p:nvSpPr>
        <p:spPr>
          <a:xfrm>
            <a:off x="7246136" y="2111627"/>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7" name="Rectangle 186"/>
          <p:cNvSpPr/>
          <p:nvPr/>
        </p:nvSpPr>
        <p:spPr>
          <a:xfrm>
            <a:off x="7240801" y="1974154"/>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8" name="Rectangle 187"/>
          <p:cNvSpPr/>
          <p:nvPr/>
        </p:nvSpPr>
        <p:spPr>
          <a:xfrm>
            <a:off x="7240801" y="1973491"/>
            <a:ext cx="1371406" cy="12170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nvGrpSpPr>
          <p:cNvPr id="173" name="Group 172"/>
          <p:cNvGrpSpPr/>
          <p:nvPr/>
        </p:nvGrpSpPr>
        <p:grpSpPr>
          <a:xfrm>
            <a:off x="7170931" y="2184969"/>
            <a:ext cx="1516484" cy="643682"/>
            <a:chOff x="9561731" y="2913219"/>
            <a:chExt cx="2022265" cy="858364"/>
          </a:xfrm>
        </p:grpSpPr>
        <p:sp>
          <p:nvSpPr>
            <p:cNvPr id="174" name="Rectangle 173"/>
            <p:cNvSpPr/>
            <p:nvPr/>
          </p:nvSpPr>
          <p:spPr>
            <a:xfrm>
              <a:off x="11397649" y="3588263"/>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5" name="Rectangle 174"/>
            <p:cNvSpPr/>
            <p:nvPr/>
          </p:nvSpPr>
          <p:spPr>
            <a:xfrm>
              <a:off x="11397649" y="291686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6" name="Rectangle 175"/>
            <p:cNvSpPr/>
            <p:nvPr/>
          </p:nvSpPr>
          <p:spPr>
            <a:xfrm>
              <a:off x="9561731" y="358462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7" name="Rectangle 176"/>
            <p:cNvSpPr/>
            <p:nvPr/>
          </p:nvSpPr>
          <p:spPr>
            <a:xfrm>
              <a:off x="9561731" y="2913219"/>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grpSp>
        <p:nvGrpSpPr>
          <p:cNvPr id="178" name="Group 177"/>
          <p:cNvGrpSpPr/>
          <p:nvPr/>
        </p:nvGrpSpPr>
        <p:grpSpPr>
          <a:xfrm>
            <a:off x="7240801" y="1819119"/>
            <a:ext cx="1371406" cy="1371406"/>
            <a:chOff x="2184243" y="2417722"/>
            <a:chExt cx="1833554" cy="1849453"/>
          </a:xfrm>
        </p:grpSpPr>
        <p:sp>
          <p:nvSpPr>
            <p:cNvPr id="179" name="Rectangle 178"/>
            <p:cNvSpPr/>
            <p:nvPr/>
          </p:nvSpPr>
          <p:spPr>
            <a:xfrm>
              <a:off x="2184243" y="2417722"/>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0" name="Rectangle 179"/>
            <p:cNvSpPr/>
            <p:nvPr/>
          </p:nvSpPr>
          <p:spPr>
            <a:xfrm>
              <a:off x="2184243" y="3776370"/>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1" name="Rectangle 180"/>
            <p:cNvSpPr/>
            <p:nvPr/>
          </p:nvSpPr>
          <p:spPr>
            <a:xfrm>
              <a:off x="2184243" y="3099281"/>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2" name="Rectangle 181"/>
            <p:cNvSpPr/>
            <p:nvPr/>
          </p:nvSpPr>
          <p:spPr>
            <a:xfrm>
              <a:off x="2270523" y="2908527"/>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3" name="Rectangle 182"/>
            <p:cNvSpPr/>
            <p:nvPr/>
          </p:nvSpPr>
          <p:spPr>
            <a:xfrm>
              <a:off x="2270523" y="3590980"/>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sp>
        <p:nvSpPr>
          <p:cNvPr id="189" name="TextBox 188"/>
          <p:cNvSpPr txBox="1"/>
          <p:nvPr/>
        </p:nvSpPr>
        <p:spPr>
          <a:xfrm>
            <a:off x="7232219" y="1473909"/>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70%</a:t>
            </a:r>
          </a:p>
        </p:txBody>
      </p:sp>
      <p:sp>
        <p:nvSpPr>
          <p:cNvPr id="190" name="TextBox 189"/>
          <p:cNvSpPr txBox="1"/>
          <p:nvPr/>
        </p:nvSpPr>
        <p:spPr>
          <a:xfrm>
            <a:off x="7232219" y="1479541"/>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80%</a:t>
            </a:r>
          </a:p>
        </p:txBody>
      </p:sp>
      <p:sp>
        <p:nvSpPr>
          <p:cNvPr id="191" name="TextBox 190"/>
          <p:cNvSpPr txBox="1"/>
          <p:nvPr/>
        </p:nvSpPr>
        <p:spPr>
          <a:xfrm>
            <a:off x="7232219" y="1476839"/>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90%</a:t>
            </a:r>
          </a:p>
        </p:txBody>
      </p:sp>
      <p:sp>
        <p:nvSpPr>
          <p:cNvPr id="2" name="Title 1"/>
          <p:cNvSpPr>
            <a:spLocks noGrp="1"/>
          </p:cNvSpPr>
          <p:nvPr>
            <p:ph type="title"/>
          </p:nvPr>
        </p:nvSpPr>
        <p:spPr/>
        <p:txBody>
          <a:bodyPr/>
          <a:lstStyle/>
          <a:p>
            <a:r>
              <a:rPr lang="en-US" dirty="0">
                <a:solidFill>
                  <a:schemeClr val="tx1"/>
                </a:solidFill>
                <a:ea typeface="Myriad Pro" charset="0"/>
                <a:cs typeface="Arial" panose="020B0604020202020204" pitchFamily="34" charset="0"/>
              </a:rPr>
              <a:t>Synthetic Full Backup (Legacy)</a:t>
            </a:r>
            <a:endParaRPr lang="en-US" dirty="0">
              <a:solidFill>
                <a:schemeClr val="tx1"/>
              </a:solidFill>
              <a:latin typeface="Arial" panose="020B0604020202020204" pitchFamily="34" charset="0"/>
              <a:ea typeface="Myriad Pro" charset="0"/>
              <a:cs typeface="Arial" panose="020B0604020202020204" pitchFamily="34" charset="0"/>
            </a:endParaRPr>
          </a:p>
        </p:txBody>
      </p:sp>
      <p:sp>
        <p:nvSpPr>
          <p:cNvPr id="7" name="Text Placeholder 6"/>
          <p:cNvSpPr>
            <a:spLocks noGrp="1"/>
          </p:cNvSpPr>
          <p:nvPr>
            <p:ph type="body" sz="quarter" idx="10"/>
          </p:nvPr>
        </p:nvSpPr>
        <p:spPr/>
        <p:txBody>
          <a:bodyPr/>
          <a:lstStyle/>
          <a:p>
            <a:r>
              <a:rPr lang="en-US" dirty="0"/>
              <a:t> </a:t>
            </a:r>
            <a:endParaRPr lang="ru-RU" dirty="0"/>
          </a:p>
        </p:txBody>
      </p:sp>
    </p:spTree>
    <p:extLst>
      <p:ext uri="{BB962C8B-B14F-4D97-AF65-F5344CB8AC3E}">
        <p14:creationId xmlns:p14="http://schemas.microsoft.com/office/powerpoint/2010/main" val="27274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0.00047 L 0.26758 -0.00093 " pathEditMode="relative" rAng="0" ptsTypes="AA">
                                      <p:cBhvr>
                                        <p:cTn id="6" dur="2000" fill="hold"/>
                                        <p:tgtEl>
                                          <p:spTgt spid="116"/>
                                        </p:tgtEl>
                                        <p:attrNameLst>
                                          <p:attrName>ppt_x</p:attrName>
                                          <p:attrName>ppt_y</p:attrName>
                                        </p:attrNameLst>
                                      </p:cBhvr>
                                      <p:rCtr x="13372" y="-23"/>
                                    </p:animMotion>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wipe(down)">
                                      <p:cBhvr>
                                        <p:cTn id="12" dur="2000"/>
                                        <p:tgtEl>
                                          <p:spTgt spid="184"/>
                                        </p:tgtEl>
                                      </p:cBhvr>
                                    </p:animEffect>
                                  </p:childTnLst>
                                </p:cTn>
                              </p:par>
                              <p:par>
                                <p:cTn id="13" presetID="10" presetClass="exit" presetSubtype="0" fill="hold" grpId="0" nodeType="withEffect">
                                  <p:stCondLst>
                                    <p:cond delay="0"/>
                                  </p:stCondLst>
                                  <p:childTnLst>
                                    <p:animEffect transition="out" filter="fade">
                                      <p:cBhvr>
                                        <p:cTn id="14" dur="2000"/>
                                        <p:tgtEl>
                                          <p:spTgt spid="165"/>
                                        </p:tgtEl>
                                      </p:cBhvr>
                                    </p:animEffect>
                                    <p:set>
                                      <p:cBhvr>
                                        <p:cTn id="15" dur="1" fill="hold">
                                          <p:stCondLst>
                                            <p:cond delay="1999"/>
                                          </p:stCondLst>
                                        </p:cTn>
                                        <p:tgtEl>
                                          <p:spTgt spid="165"/>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89"/>
                                        </p:tgtEl>
                                        <p:attrNameLst>
                                          <p:attrName>style.visibility</p:attrName>
                                        </p:attrNameLst>
                                      </p:cBhvr>
                                      <p:to>
                                        <p:strVal val="visible"/>
                                      </p:to>
                                    </p:set>
                                    <p:animEffect transition="in" filter="fade">
                                      <p:cBhvr>
                                        <p:cTn id="18" dur="2000"/>
                                        <p:tgtEl>
                                          <p:spTgt spid="189"/>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8.33333E-7 2.96296E-6 L 0.5388 -0.00047 " pathEditMode="relative" rAng="0" ptsTypes="AA">
                                      <p:cBhvr>
                                        <p:cTn id="22" dur="2000" fill="hold"/>
                                        <p:tgtEl>
                                          <p:spTgt spid="43"/>
                                        </p:tgtEl>
                                        <p:attrNameLst>
                                          <p:attrName>ppt_x</p:attrName>
                                          <p:attrName>ppt_y</p:attrName>
                                        </p:attrNameLst>
                                      </p:cBhvr>
                                      <p:rCtr x="26940" y="-23"/>
                                    </p:animMotion>
                                  </p:childTnLst>
                                </p:cTn>
                              </p:par>
                              <p:par>
                                <p:cTn id="23" presetID="22" presetClass="entr" presetSubtype="4" fill="hold" grpId="0" nodeType="withEffect">
                                  <p:stCondLst>
                                    <p:cond delay="0"/>
                                  </p:stCondLst>
                                  <p:childTnLst>
                                    <p:set>
                                      <p:cBhvr>
                                        <p:cTn id="24" dur="1" fill="hold">
                                          <p:stCondLst>
                                            <p:cond delay="0"/>
                                          </p:stCondLst>
                                        </p:cTn>
                                        <p:tgtEl>
                                          <p:spTgt spid="185"/>
                                        </p:tgtEl>
                                        <p:attrNameLst>
                                          <p:attrName>style.visibility</p:attrName>
                                        </p:attrNameLst>
                                      </p:cBhvr>
                                      <p:to>
                                        <p:strVal val="visible"/>
                                      </p:to>
                                    </p:set>
                                    <p:animEffect transition="in" filter="wipe(down)">
                                      <p:cBhvr>
                                        <p:cTn id="25" dur="2000"/>
                                        <p:tgtEl>
                                          <p:spTgt spid="185"/>
                                        </p:tgtEl>
                                      </p:cBhvr>
                                    </p:animEffect>
                                  </p:childTnLst>
                                </p:cTn>
                              </p:par>
                              <p:par>
                                <p:cTn id="26" presetID="10" presetClass="exit" presetSubtype="0" fill="hold" grpId="1" nodeType="withEffect">
                                  <p:stCondLst>
                                    <p:cond delay="0"/>
                                  </p:stCondLst>
                                  <p:childTnLst>
                                    <p:animEffect transition="out" filter="fade">
                                      <p:cBhvr>
                                        <p:cTn id="27" dur="2000"/>
                                        <p:tgtEl>
                                          <p:spTgt spid="189"/>
                                        </p:tgtEl>
                                      </p:cBhvr>
                                    </p:animEffect>
                                    <p:set>
                                      <p:cBhvr>
                                        <p:cTn id="28" dur="1" fill="hold">
                                          <p:stCondLst>
                                            <p:cond delay="1999"/>
                                          </p:stCondLst>
                                        </p:cTn>
                                        <p:tgtEl>
                                          <p:spTgt spid="18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90"/>
                                        </p:tgtEl>
                                        <p:attrNameLst>
                                          <p:attrName>style.visibility</p:attrName>
                                        </p:attrNameLst>
                                      </p:cBhvr>
                                      <p:to>
                                        <p:strVal val="visible"/>
                                      </p:to>
                                    </p:set>
                                    <p:animEffect transition="in" filter="fade">
                                      <p:cBhvr>
                                        <p:cTn id="31" dur="2000"/>
                                        <p:tgtEl>
                                          <p:spTgt spid="190"/>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5E-6 2.22222E-6 L 0.13516 -0.00093 " pathEditMode="relative" rAng="0" ptsTypes="AA">
                                      <p:cBhvr>
                                        <p:cTn id="35" dur="2000" fill="hold"/>
                                        <p:tgtEl>
                                          <p:spTgt spid="113"/>
                                        </p:tgtEl>
                                        <p:attrNameLst>
                                          <p:attrName>ppt_x</p:attrName>
                                          <p:attrName>ppt_y</p:attrName>
                                        </p:attrNameLst>
                                      </p:cBhvr>
                                      <p:rCtr x="6758" y="-46"/>
                                    </p:animMotion>
                                  </p:childTnLst>
                                </p:cTn>
                              </p:par>
                              <p:par>
                                <p:cTn id="36" presetID="22" presetClass="entr" presetSubtype="4" fill="hold" grpId="0" nodeType="withEffect">
                                  <p:stCondLst>
                                    <p:cond delay="0"/>
                                  </p:stCondLst>
                                  <p:childTnLst>
                                    <p:set>
                                      <p:cBhvr>
                                        <p:cTn id="37" dur="1" fill="hold">
                                          <p:stCondLst>
                                            <p:cond delay="0"/>
                                          </p:stCondLst>
                                        </p:cTn>
                                        <p:tgtEl>
                                          <p:spTgt spid="187"/>
                                        </p:tgtEl>
                                        <p:attrNameLst>
                                          <p:attrName>style.visibility</p:attrName>
                                        </p:attrNameLst>
                                      </p:cBhvr>
                                      <p:to>
                                        <p:strVal val="visible"/>
                                      </p:to>
                                    </p:set>
                                    <p:animEffect transition="in" filter="wipe(down)">
                                      <p:cBhvr>
                                        <p:cTn id="38" dur="2000"/>
                                        <p:tgtEl>
                                          <p:spTgt spid="187"/>
                                        </p:tgtEl>
                                      </p:cBhvr>
                                    </p:animEffect>
                                  </p:childTnLst>
                                </p:cTn>
                              </p:par>
                              <p:par>
                                <p:cTn id="39" presetID="10" presetClass="exit" presetSubtype="0" fill="hold" grpId="1" nodeType="withEffect">
                                  <p:stCondLst>
                                    <p:cond delay="0"/>
                                  </p:stCondLst>
                                  <p:childTnLst>
                                    <p:animEffect transition="out" filter="fade">
                                      <p:cBhvr>
                                        <p:cTn id="40" dur="2000"/>
                                        <p:tgtEl>
                                          <p:spTgt spid="190"/>
                                        </p:tgtEl>
                                      </p:cBhvr>
                                    </p:animEffect>
                                    <p:set>
                                      <p:cBhvr>
                                        <p:cTn id="41" dur="1" fill="hold">
                                          <p:stCondLst>
                                            <p:cond delay="1999"/>
                                          </p:stCondLst>
                                        </p:cTn>
                                        <p:tgtEl>
                                          <p:spTgt spid="190"/>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91"/>
                                        </p:tgtEl>
                                        <p:attrNameLst>
                                          <p:attrName>style.visibility</p:attrName>
                                        </p:attrNameLst>
                                      </p:cBhvr>
                                      <p:to>
                                        <p:strVal val="visible"/>
                                      </p:to>
                                    </p:set>
                                    <p:animEffect transition="in" filter="fade">
                                      <p:cBhvr>
                                        <p:cTn id="44" dur="2000"/>
                                        <p:tgtEl>
                                          <p:spTgt spid="191"/>
                                        </p:tgtEl>
                                      </p:cBhvr>
                                    </p:animEffect>
                                  </p:childTnLst>
                                </p:cTn>
                              </p:par>
                            </p:childTnLst>
                          </p:cTn>
                        </p:par>
                        <p:par>
                          <p:cTn id="45" fill="hold">
                            <p:stCondLst>
                              <p:cond delay="2000"/>
                            </p:stCondLst>
                            <p:childTnLst>
                              <p:par>
                                <p:cTn id="46" presetID="10" presetClass="entr" presetSubtype="0" fill="hold" grpId="0" nodeType="afterEffect">
                                  <p:stCondLst>
                                    <p:cond delay="1000"/>
                                  </p:stCondLst>
                                  <p:childTnLst>
                                    <p:set>
                                      <p:cBhvr>
                                        <p:cTn id="47" dur="1" fill="hold">
                                          <p:stCondLst>
                                            <p:cond delay="0"/>
                                          </p:stCondLst>
                                        </p:cTn>
                                        <p:tgtEl>
                                          <p:spTgt spid="188"/>
                                        </p:tgtEl>
                                        <p:attrNameLst>
                                          <p:attrName>style.visibility</p:attrName>
                                        </p:attrNameLst>
                                      </p:cBhvr>
                                      <p:to>
                                        <p:strVal val="visible"/>
                                      </p:to>
                                    </p:set>
                                    <p:animEffect transition="in" filter="fade">
                                      <p:cBhvr>
                                        <p:cTn id="4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84" grpId="0" animBg="1"/>
      <p:bldP spid="185" grpId="0" animBg="1"/>
      <p:bldP spid="187" grpId="0" animBg="1"/>
      <p:bldP spid="188" grpId="0" animBg="1"/>
      <p:bldP spid="189" grpId="0"/>
      <p:bldP spid="189" grpId="1"/>
      <p:bldP spid="190" grpId="0"/>
      <p:bldP spid="190" grpId="1"/>
      <p:bldP spid="19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232219" y="1801843"/>
            <a:ext cx="1374972" cy="6257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nvGrpSpPr>
          <p:cNvPr id="41" name="Group 40"/>
          <p:cNvGrpSpPr/>
          <p:nvPr/>
        </p:nvGrpSpPr>
        <p:grpSpPr>
          <a:xfrm>
            <a:off x="602652" y="1805301"/>
            <a:ext cx="849757" cy="466811"/>
            <a:chOff x="635871" y="2399666"/>
            <a:chExt cx="1133169" cy="622503"/>
          </a:xfrm>
        </p:grpSpPr>
        <p:sp>
          <p:nvSpPr>
            <p:cNvPr id="3" name="Round Same Side Corner Rectangle 2"/>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28" name="TextBox 27"/>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3" name="Group 42"/>
          <p:cNvGrpSpPr/>
          <p:nvPr/>
        </p:nvGrpSpPr>
        <p:grpSpPr>
          <a:xfrm>
            <a:off x="602652" y="2272114"/>
            <a:ext cx="849757" cy="466811"/>
            <a:chOff x="635871" y="3022169"/>
            <a:chExt cx="1133169" cy="622503"/>
          </a:xfrm>
        </p:grpSpPr>
        <p:sp>
          <p:nvSpPr>
            <p:cNvPr id="22" name="Rectangle 21"/>
            <p:cNvSpPr/>
            <p:nvPr/>
          </p:nvSpPr>
          <p:spPr>
            <a:xfrm>
              <a:off x="635872" y="3022169"/>
              <a:ext cx="1133168" cy="622503"/>
            </a:xfrm>
            <a:prstGeom prst="rect">
              <a:avLst/>
            </a:prstGeom>
            <a:solidFill>
              <a:srgbClr val="66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0" name="TextBox 29"/>
            <p:cNvSpPr txBox="1"/>
            <p:nvPr/>
          </p:nvSpPr>
          <p:spPr>
            <a:xfrm>
              <a:off x="635871" y="3096262"/>
              <a:ext cx="1127446" cy="492513"/>
            </a:xfrm>
            <a:prstGeom prst="rect">
              <a:avLst/>
            </a:prstGeom>
            <a:solidFill>
              <a:srgbClr val="667188"/>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B0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4" name="Group 43"/>
          <p:cNvGrpSpPr/>
          <p:nvPr/>
        </p:nvGrpSpPr>
        <p:grpSpPr>
          <a:xfrm>
            <a:off x="602653" y="2738926"/>
            <a:ext cx="849755" cy="466811"/>
            <a:chOff x="635872" y="3644672"/>
            <a:chExt cx="1133168" cy="622503"/>
          </a:xfrm>
        </p:grpSpPr>
        <p:sp>
          <p:nvSpPr>
            <p:cNvPr id="25" name="Round Same Side Corner Rectangle 24"/>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1" name="TextBox 30"/>
            <p:cNvSpPr txBox="1"/>
            <p:nvPr/>
          </p:nvSpPr>
          <p:spPr>
            <a:xfrm>
              <a:off x="669219" y="3718765"/>
              <a:ext cx="1094098"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sp>
        <p:nvSpPr>
          <p:cNvPr id="54" name="TextBox 53"/>
          <p:cNvSpPr txBox="1"/>
          <p:nvPr/>
        </p:nvSpPr>
        <p:spPr>
          <a:xfrm>
            <a:off x="627661" y="3205735"/>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vbk</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sp>
        <p:nvSpPr>
          <p:cNvPr id="55" name="TextBox 54"/>
          <p:cNvSpPr txBox="1"/>
          <p:nvPr/>
        </p:nvSpPr>
        <p:spPr>
          <a:xfrm>
            <a:off x="1837592" y="3205735"/>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sp>
        <p:nvSpPr>
          <p:cNvPr id="56" name="TextBox 55"/>
          <p:cNvSpPr txBox="1"/>
          <p:nvPr/>
        </p:nvSpPr>
        <p:spPr>
          <a:xfrm>
            <a:off x="3103989" y="3205039"/>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2</a:t>
            </a:r>
          </a:p>
        </p:txBody>
      </p:sp>
      <p:sp>
        <p:nvSpPr>
          <p:cNvPr id="57" name="TextBox 56"/>
          <p:cNvSpPr txBox="1"/>
          <p:nvPr/>
        </p:nvSpPr>
        <p:spPr>
          <a:xfrm>
            <a:off x="4339593" y="3205039"/>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3</a:t>
            </a:r>
          </a:p>
        </p:txBody>
      </p:sp>
      <p:sp>
        <p:nvSpPr>
          <p:cNvPr id="86" name="TextBox 85"/>
          <p:cNvSpPr txBox="1"/>
          <p:nvPr/>
        </p:nvSpPr>
        <p:spPr>
          <a:xfrm>
            <a:off x="598360" y="1476970"/>
            <a:ext cx="849757" cy="23083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Full Backup</a:t>
            </a:r>
          </a:p>
        </p:txBody>
      </p:sp>
      <p:sp>
        <p:nvSpPr>
          <p:cNvPr id="87" name="TextBox 86"/>
          <p:cNvSpPr txBox="1"/>
          <p:nvPr/>
        </p:nvSpPr>
        <p:spPr>
          <a:xfrm>
            <a:off x="2936937" y="1476970"/>
            <a:ext cx="1128950" cy="36933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Incremental Backups</a:t>
            </a:r>
          </a:p>
        </p:txBody>
      </p:sp>
      <p:grpSp>
        <p:nvGrpSpPr>
          <p:cNvPr id="13" name="Group 12"/>
          <p:cNvGrpSpPr/>
          <p:nvPr/>
        </p:nvGrpSpPr>
        <p:grpSpPr>
          <a:xfrm>
            <a:off x="5519619" y="1476987"/>
            <a:ext cx="854049" cy="2048457"/>
            <a:chOff x="7359672" y="1969108"/>
            <a:chExt cx="1138893" cy="2731662"/>
          </a:xfrm>
        </p:grpSpPr>
        <p:grpSp>
          <p:nvGrpSpPr>
            <p:cNvPr id="89" name="Group 88"/>
            <p:cNvGrpSpPr/>
            <p:nvPr/>
          </p:nvGrpSpPr>
          <p:grpSpPr>
            <a:xfrm>
              <a:off x="7365396" y="2402312"/>
              <a:ext cx="1133169" cy="622503"/>
              <a:chOff x="635871" y="2399666"/>
              <a:chExt cx="1133169" cy="622503"/>
            </a:xfrm>
          </p:grpSpPr>
          <p:sp>
            <p:nvSpPr>
              <p:cNvPr id="90" name="Round Same Side Corner Rectangle 89"/>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91" name="TextBox 90"/>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A2</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92" name="Group 91"/>
            <p:cNvGrpSpPr/>
            <p:nvPr/>
          </p:nvGrpSpPr>
          <p:grpSpPr>
            <a:xfrm>
              <a:off x="7365397" y="3024815"/>
              <a:ext cx="1133168" cy="622503"/>
              <a:chOff x="635872" y="3022169"/>
              <a:chExt cx="1133168" cy="622503"/>
            </a:xfrm>
          </p:grpSpPr>
          <p:sp>
            <p:nvSpPr>
              <p:cNvPr id="93" name="Rectangle 92"/>
              <p:cNvSpPr/>
              <p:nvPr/>
            </p:nvSpPr>
            <p:spPr>
              <a:xfrm>
                <a:off x="635872" y="3022169"/>
                <a:ext cx="1133168" cy="622503"/>
              </a:xfrm>
              <a:prstGeom prst="rect">
                <a:avLst/>
              </a:prstGeom>
              <a:solidFill>
                <a:srgbClr val="66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94" name="TextBox 93"/>
              <p:cNvSpPr txBox="1"/>
              <p:nvPr/>
            </p:nvSpPr>
            <p:spPr>
              <a:xfrm>
                <a:off x="635872" y="3096262"/>
                <a:ext cx="1127445" cy="492513"/>
              </a:xfrm>
              <a:prstGeom prst="rect">
                <a:avLst/>
              </a:prstGeom>
              <a:solidFill>
                <a:srgbClr val="667188"/>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B0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95" name="Group 94"/>
            <p:cNvGrpSpPr/>
            <p:nvPr/>
          </p:nvGrpSpPr>
          <p:grpSpPr>
            <a:xfrm>
              <a:off x="7365397" y="3647318"/>
              <a:ext cx="1133168" cy="622503"/>
              <a:chOff x="635872" y="3644672"/>
              <a:chExt cx="1133168" cy="622503"/>
            </a:xfrm>
          </p:grpSpPr>
          <p:sp>
            <p:nvSpPr>
              <p:cNvPr id="96" name="Round Same Side Corner Rectangle 95"/>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97" name="TextBox 96"/>
              <p:cNvSpPr txBox="1"/>
              <p:nvPr/>
            </p:nvSpPr>
            <p:spPr>
              <a:xfrm>
                <a:off x="669219" y="3718765"/>
                <a:ext cx="1059943"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sp>
          <p:nvSpPr>
            <p:cNvPr id="98" name="TextBox 97"/>
            <p:cNvSpPr txBox="1"/>
            <p:nvPr/>
          </p:nvSpPr>
          <p:spPr>
            <a:xfrm>
              <a:off x="7398743" y="4269822"/>
              <a:ext cx="1059942"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vbk</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2</a:t>
              </a:r>
            </a:p>
          </p:txBody>
        </p:sp>
        <p:sp>
          <p:nvSpPr>
            <p:cNvPr id="99" name="TextBox 98"/>
            <p:cNvSpPr txBox="1"/>
            <p:nvPr/>
          </p:nvSpPr>
          <p:spPr>
            <a:xfrm>
              <a:off x="7359672" y="1969108"/>
              <a:ext cx="1133170" cy="49251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Synthetic Full</a:t>
              </a:r>
            </a:p>
          </p:txBody>
        </p:sp>
      </p:grpSp>
      <p:sp>
        <p:nvSpPr>
          <p:cNvPr id="62" name="TextBox 61"/>
          <p:cNvSpPr txBox="1"/>
          <p:nvPr/>
        </p:nvSpPr>
        <p:spPr>
          <a:xfrm>
            <a:off x="7076627" y="3205037"/>
            <a:ext cx="1694738" cy="55399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ReFS Backup Repository</a:t>
            </a:r>
          </a:p>
        </p:txBody>
      </p:sp>
      <p:sp>
        <p:nvSpPr>
          <p:cNvPr id="67" name="TextBox 66"/>
          <p:cNvSpPr txBox="1"/>
          <p:nvPr/>
        </p:nvSpPr>
        <p:spPr>
          <a:xfrm>
            <a:off x="7232219" y="1475237"/>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60%</a:t>
            </a:r>
          </a:p>
        </p:txBody>
      </p:sp>
      <p:sp>
        <p:nvSpPr>
          <p:cNvPr id="75" name="Rectangle 74"/>
          <p:cNvSpPr/>
          <p:nvPr/>
        </p:nvSpPr>
        <p:spPr>
          <a:xfrm>
            <a:off x="7240801" y="2786310"/>
            <a:ext cx="1371406" cy="411422"/>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76" name="Rectangle 75"/>
          <p:cNvSpPr/>
          <p:nvPr/>
        </p:nvSpPr>
        <p:spPr>
          <a:xfrm>
            <a:off x="7240801" y="2650242"/>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77" name="Rectangle 76"/>
          <p:cNvSpPr/>
          <p:nvPr/>
        </p:nvSpPr>
        <p:spPr>
          <a:xfrm>
            <a:off x="7240801" y="2517631"/>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78" name="Rectangle 77"/>
          <p:cNvSpPr/>
          <p:nvPr/>
        </p:nvSpPr>
        <p:spPr>
          <a:xfrm>
            <a:off x="7240801" y="2383909"/>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nvGrpSpPr>
          <p:cNvPr id="79" name="Group 78"/>
          <p:cNvGrpSpPr/>
          <p:nvPr/>
        </p:nvGrpSpPr>
        <p:grpSpPr>
          <a:xfrm>
            <a:off x="7170931" y="2184969"/>
            <a:ext cx="1516484" cy="643682"/>
            <a:chOff x="9561731" y="2913219"/>
            <a:chExt cx="2022265" cy="858364"/>
          </a:xfrm>
        </p:grpSpPr>
        <p:sp>
          <p:nvSpPr>
            <p:cNvPr id="80" name="Rectangle 79"/>
            <p:cNvSpPr/>
            <p:nvPr/>
          </p:nvSpPr>
          <p:spPr>
            <a:xfrm>
              <a:off x="11397649" y="3588263"/>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1" name="Rectangle 80"/>
            <p:cNvSpPr/>
            <p:nvPr/>
          </p:nvSpPr>
          <p:spPr>
            <a:xfrm>
              <a:off x="11397649" y="291686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2" name="Rectangle 81"/>
            <p:cNvSpPr/>
            <p:nvPr/>
          </p:nvSpPr>
          <p:spPr>
            <a:xfrm>
              <a:off x="9561731" y="358462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3" name="Rectangle 82"/>
            <p:cNvSpPr/>
            <p:nvPr/>
          </p:nvSpPr>
          <p:spPr>
            <a:xfrm>
              <a:off x="9561731" y="2913219"/>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grpSp>
        <p:nvGrpSpPr>
          <p:cNvPr id="84" name="Group 83"/>
          <p:cNvGrpSpPr/>
          <p:nvPr/>
        </p:nvGrpSpPr>
        <p:grpSpPr>
          <a:xfrm>
            <a:off x="7240801" y="1819119"/>
            <a:ext cx="1371406" cy="1371406"/>
            <a:chOff x="2184243" y="2417722"/>
            <a:chExt cx="1833554" cy="1849453"/>
          </a:xfrm>
        </p:grpSpPr>
        <p:sp>
          <p:nvSpPr>
            <p:cNvPr id="85" name="Rectangle 84"/>
            <p:cNvSpPr/>
            <p:nvPr/>
          </p:nvSpPr>
          <p:spPr>
            <a:xfrm>
              <a:off x="2184243" y="2417722"/>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8" name="Rectangle 87"/>
            <p:cNvSpPr/>
            <p:nvPr/>
          </p:nvSpPr>
          <p:spPr>
            <a:xfrm>
              <a:off x="2184243" y="3776370"/>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0" name="Rectangle 99"/>
            <p:cNvSpPr/>
            <p:nvPr/>
          </p:nvSpPr>
          <p:spPr>
            <a:xfrm>
              <a:off x="2184243" y="3099281"/>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1" name="Rectangle 100"/>
            <p:cNvSpPr/>
            <p:nvPr/>
          </p:nvSpPr>
          <p:spPr>
            <a:xfrm>
              <a:off x="2270523" y="2908527"/>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2" name="Rectangle 101"/>
            <p:cNvSpPr/>
            <p:nvPr/>
          </p:nvSpPr>
          <p:spPr>
            <a:xfrm>
              <a:off x="2270523" y="3590980"/>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grpSp>
        <p:nvGrpSpPr>
          <p:cNvPr id="103" name="Group 102"/>
          <p:cNvGrpSpPr/>
          <p:nvPr/>
        </p:nvGrpSpPr>
        <p:grpSpPr>
          <a:xfrm>
            <a:off x="1810134" y="1804604"/>
            <a:ext cx="849757" cy="466811"/>
            <a:chOff x="635871" y="2399666"/>
            <a:chExt cx="1133169" cy="622503"/>
          </a:xfrm>
        </p:grpSpPr>
        <p:sp>
          <p:nvSpPr>
            <p:cNvPr id="104" name="Round Same Side Corner Rectangle 103"/>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5" name="TextBox 104"/>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06" name="Group 105"/>
          <p:cNvGrpSpPr/>
          <p:nvPr/>
        </p:nvGrpSpPr>
        <p:grpSpPr>
          <a:xfrm>
            <a:off x="4292794" y="2738926"/>
            <a:ext cx="849755" cy="466811"/>
            <a:chOff x="635872" y="3644672"/>
            <a:chExt cx="1133168" cy="622503"/>
          </a:xfrm>
        </p:grpSpPr>
        <p:sp>
          <p:nvSpPr>
            <p:cNvPr id="107" name="Round Same Side Corner Rectangle 106"/>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8" name="TextBox 107"/>
            <p:cNvSpPr txBox="1"/>
            <p:nvPr/>
          </p:nvSpPr>
          <p:spPr>
            <a:xfrm>
              <a:off x="635872" y="3718765"/>
              <a:ext cx="1127445"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09" name="Group 108"/>
          <p:cNvGrpSpPr/>
          <p:nvPr/>
        </p:nvGrpSpPr>
        <p:grpSpPr>
          <a:xfrm>
            <a:off x="3080262" y="1804603"/>
            <a:ext cx="849757" cy="466811"/>
            <a:chOff x="635871" y="2399666"/>
            <a:chExt cx="1133169" cy="622503"/>
          </a:xfrm>
        </p:grpSpPr>
        <p:sp>
          <p:nvSpPr>
            <p:cNvPr id="110" name="Round Same Side Corner Rectangle 109"/>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11" name="TextBox 110"/>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A2</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6" name="Group 15"/>
          <p:cNvGrpSpPr/>
          <p:nvPr/>
        </p:nvGrpSpPr>
        <p:grpSpPr>
          <a:xfrm>
            <a:off x="1452407" y="2043130"/>
            <a:ext cx="4071505" cy="920997"/>
            <a:chOff x="1935954" y="2724074"/>
            <a:chExt cx="5429442" cy="1228170"/>
          </a:xfrm>
        </p:grpSpPr>
        <p:grpSp>
          <p:nvGrpSpPr>
            <p:cNvPr id="15" name="Group 14"/>
            <p:cNvGrpSpPr/>
            <p:nvPr/>
          </p:nvGrpSpPr>
          <p:grpSpPr>
            <a:xfrm>
              <a:off x="1935954" y="2724074"/>
              <a:ext cx="5429442" cy="1228170"/>
              <a:chOff x="1935954" y="2724074"/>
              <a:chExt cx="5429442" cy="1228170"/>
            </a:xfrm>
          </p:grpSpPr>
          <p:cxnSp>
            <p:nvCxnSpPr>
              <p:cNvPr id="5" name="Straight Arrow Connector 4"/>
              <p:cNvCxnSpPr/>
              <p:nvPr/>
            </p:nvCxnSpPr>
            <p:spPr>
              <a:xfrm flipH="1">
                <a:off x="5239902" y="2724074"/>
                <a:ext cx="2125494" cy="3681"/>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22" idx="3"/>
              </p:cNvCxnSpPr>
              <p:nvPr/>
            </p:nvCxnSpPr>
            <p:spPr>
              <a:xfrm flipH="1" flipV="1">
                <a:off x="1935954" y="3340678"/>
                <a:ext cx="5429442" cy="16153"/>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6856841" y="3947878"/>
                <a:ext cx="508555" cy="4366"/>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4" name="TextBox 113"/>
            <p:cNvSpPr txBox="1"/>
            <p:nvPr/>
          </p:nvSpPr>
          <p:spPr>
            <a:xfrm>
              <a:off x="3509546" y="3098244"/>
              <a:ext cx="2908804" cy="307820"/>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Fast clone reference to existing blocks</a:t>
              </a:r>
            </a:p>
          </p:txBody>
        </p:sp>
      </p:grpSp>
      <p:sp>
        <p:nvSpPr>
          <p:cNvPr id="6" name="Title 5"/>
          <p:cNvSpPr>
            <a:spLocks noGrp="1"/>
          </p:cNvSpPr>
          <p:nvPr>
            <p:ph type="title"/>
          </p:nvPr>
        </p:nvSpPr>
        <p:spPr/>
        <p:txBody>
          <a:bodyPr/>
          <a:lstStyle/>
          <a:p>
            <a:r>
              <a:rPr lang="en-US" dirty="0">
                <a:solidFill>
                  <a:schemeClr val="tx1"/>
                </a:solidFill>
                <a:ea typeface="Myriad Pro" charset="0"/>
                <a:cs typeface="Arial" panose="020B0604020202020204" pitchFamily="34" charset="0"/>
              </a:rPr>
              <a:t>Synthetic Full Backup (</a:t>
            </a:r>
            <a:r>
              <a:rPr lang="en-US" dirty="0" err="1">
                <a:solidFill>
                  <a:schemeClr val="tx1"/>
                </a:solidFill>
                <a:ea typeface="Myriad Pro" charset="0"/>
                <a:cs typeface="Arial" panose="020B0604020202020204" pitchFamily="34" charset="0"/>
              </a:rPr>
              <a:t>ReFS</a:t>
            </a:r>
            <a:r>
              <a:rPr lang="en-US" dirty="0">
                <a:solidFill>
                  <a:schemeClr val="tx1"/>
                </a:solidFill>
                <a:ea typeface="Myriad Pro" charset="0"/>
                <a:cs typeface="Arial" panose="020B0604020202020204" pitchFamily="34" charset="0"/>
              </a:rPr>
              <a:t>)</a:t>
            </a:r>
          </a:p>
        </p:txBody>
      </p:sp>
      <p:sp>
        <p:nvSpPr>
          <p:cNvPr id="7" name="Text Placeholder 6"/>
          <p:cNvSpPr>
            <a:spLocks noGrp="1"/>
          </p:cNvSpPr>
          <p:nvPr>
            <p:ph type="body" sz="quarter" idx="10"/>
          </p:nvPr>
        </p:nvSpPr>
        <p:spPr/>
        <p:txBody>
          <a:bodyPr/>
          <a:lstStyle/>
          <a:p>
            <a:r>
              <a:rPr lang="en-US" dirty="0"/>
              <a:t> </a:t>
            </a:r>
            <a:endParaRPr lang="ru-RU" dirty="0"/>
          </a:p>
        </p:txBody>
      </p:sp>
    </p:spTree>
    <p:extLst>
      <p:ext uri="{BB962C8B-B14F-4D97-AF65-F5344CB8AC3E}">
        <p14:creationId xmlns:p14="http://schemas.microsoft.com/office/powerpoint/2010/main" val="1550153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2"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27" presetClass="emph" presetSubtype="0" repeatCount="3000" fill="remove" grpId="0" nodeType="withEffect">
                                  <p:stCondLst>
                                    <p:cond delay="0"/>
                                  </p:stCondLst>
                                  <p:childTnLst>
                                    <p:animClr clrSpc="rgb" dir="cw">
                                      <p:cBhvr override="childStyle">
                                        <p:cTn id="17" dur="250" autoRev="1" fill="remove"/>
                                        <p:tgtEl>
                                          <p:spTgt spid="17"/>
                                        </p:tgtEl>
                                        <p:attrNameLst>
                                          <p:attrName>style.color</p:attrName>
                                        </p:attrNameLst>
                                      </p:cBhvr>
                                      <p:to>
                                        <a:schemeClr val="bg1"/>
                                      </p:to>
                                    </p:animClr>
                                    <p:animClr clrSpc="rgb" dir="cw">
                                      <p:cBhvr>
                                        <p:cTn id="18" dur="250" autoRev="1" fill="remove"/>
                                        <p:tgtEl>
                                          <p:spTgt spid="17"/>
                                        </p:tgtEl>
                                        <p:attrNameLst>
                                          <p:attrName>fillcolor</p:attrName>
                                        </p:attrNameLst>
                                      </p:cBhvr>
                                      <p:to>
                                        <a:schemeClr val="bg1"/>
                                      </p:to>
                                    </p:animClr>
                                    <p:set>
                                      <p:cBhvr>
                                        <p:cTn id="19" dur="250" autoRev="1" fill="remove"/>
                                        <p:tgtEl>
                                          <p:spTgt spid="17"/>
                                        </p:tgtEl>
                                        <p:attrNameLst>
                                          <p:attrName>fill.type</p:attrName>
                                        </p:attrNameLst>
                                      </p:cBhvr>
                                      <p:to>
                                        <p:strVal val="solid"/>
                                      </p:to>
                                    </p:set>
                                    <p:set>
                                      <p:cBhvr>
                                        <p:cTn id="20" dur="250" autoRev="1" fill="remove"/>
                                        <p:tgtEl>
                                          <p:spTgt spid="17"/>
                                        </p:tgtEl>
                                        <p:attrNameLst>
                                          <p:attrName>fill.on</p:attrName>
                                        </p:attrNameLst>
                                      </p:cBhvr>
                                      <p:to>
                                        <p:strVal val="true"/>
                                      </p:to>
                                    </p:set>
                                  </p:childTnLst>
                                </p:cTn>
                              </p:par>
                              <p:par>
                                <p:cTn id="21" presetID="26" presetClass="emph" presetSubtype="0" repeatCount="3000" fill="hold" grpId="0" nodeType="withEffect">
                                  <p:stCondLst>
                                    <p:cond delay="0"/>
                                  </p:stCondLst>
                                  <p:childTnLst>
                                    <p:animEffect transition="out" filter="fade">
                                      <p:cBhvr>
                                        <p:cTn id="22" dur="500" tmFilter="0, 0; .2, .5; .8, .5; 1, 0"/>
                                        <p:tgtEl>
                                          <p:spTgt spid="67"/>
                                        </p:tgtEl>
                                      </p:cBhvr>
                                    </p:animEffect>
                                    <p:animScale>
                                      <p:cBhvr>
                                        <p:cTn id="23" dur="250" autoRev="1" fill="hold"/>
                                        <p:tgtEl>
                                          <p:spTgt spid="67"/>
                                        </p:tgtEl>
                                      </p:cBhvr>
                                      <p:by x="105000" y="105000"/>
                                    </p:animScale>
                                  </p:childTnLst>
                                </p:cTn>
                              </p:par>
                            </p:childTnLst>
                          </p:cTn>
                        </p:par>
                        <p:par>
                          <p:cTn id="24" fill="hold">
                            <p:stCondLst>
                              <p:cond delay="1500"/>
                            </p:stCondLst>
                            <p:childTnLst>
                              <p:par>
                                <p:cTn id="25" presetID="1" presetClass="exit" presetSubtype="0" fill="hold" grpId="1" nodeType="after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6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 Streams</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Ensures consistency with allocate-on-write, so that data blocks are never modified in-place.</a:t>
            </a:r>
          </a:p>
          <a:p>
            <a:pPr marL="342900" indent="-342900">
              <a:buFont typeface="Arial" panose="020B0604020202020204" pitchFamily="34" charset="0"/>
              <a:buChar char="•"/>
            </a:pPr>
            <a:r>
              <a:rPr lang="en-US" dirty="0"/>
              <a:t>Enabled by default for metadata</a:t>
            </a:r>
          </a:p>
          <a:p>
            <a:pPr marL="342900" indent="-342900">
              <a:buFont typeface="Arial" panose="020B0604020202020204" pitchFamily="34" charset="0"/>
              <a:buChar char="•"/>
            </a:pPr>
            <a:r>
              <a:rPr lang="en-US" b="1" dirty="0"/>
              <a:t>Not</a:t>
            </a:r>
            <a:r>
              <a:rPr lang="en-US" dirty="0"/>
              <a:t> for data itself!</a:t>
            </a:r>
          </a:p>
          <a:p>
            <a:pPr marL="342900" indent="-342900">
              <a:buFont typeface="Arial" panose="020B0604020202020204" pitchFamily="34" charset="0"/>
              <a:buChar char="•"/>
            </a:pPr>
            <a:r>
              <a:rPr lang="en-US" dirty="0"/>
              <a:t>Detects and notifies you about Bit Rot</a:t>
            </a:r>
            <a:br>
              <a:rPr lang="en-US" dirty="0"/>
            </a:br>
            <a:endParaRPr lang="en-US" dirty="0"/>
          </a:p>
        </p:txBody>
      </p:sp>
    </p:spTree>
    <p:extLst>
      <p:ext uri="{BB962C8B-B14F-4D97-AF65-F5344CB8AC3E}">
        <p14:creationId xmlns:p14="http://schemas.microsoft.com/office/powerpoint/2010/main" val="33324200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Uses Checksums</a:t>
            </a:r>
          </a:p>
          <a:p>
            <a:pPr marL="342900" indent="-342900">
              <a:buFont typeface="Arial" panose="020B0604020202020204" pitchFamily="34" charset="0"/>
              <a:buChar char="•"/>
            </a:pPr>
            <a:r>
              <a:rPr lang="en-US" dirty="0"/>
              <a:t>Can be enabled on Volume / File / Folder (with inheritance)</a:t>
            </a:r>
          </a:p>
          <a:p>
            <a:pPr marL="342900" indent="-342900">
              <a:buFont typeface="Arial" panose="020B0604020202020204" pitchFamily="34" charset="0"/>
              <a:buChar char="•"/>
            </a:pPr>
            <a:r>
              <a:rPr lang="en-US" dirty="0"/>
              <a:t>Before returning data, checksum is calculated</a:t>
            </a:r>
          </a:p>
          <a:p>
            <a:pPr marL="342900" indent="-342900">
              <a:buFont typeface="Arial" panose="020B0604020202020204" pitchFamily="34" charset="0"/>
              <a:buChar char="•"/>
            </a:pPr>
            <a:r>
              <a:rPr lang="en-US" dirty="0"/>
              <a:t>In case of checksum error</a:t>
            </a:r>
          </a:p>
          <a:p>
            <a:pPr marL="609600" lvl="1" indent="-342900"/>
            <a:r>
              <a:rPr lang="en-US" dirty="0"/>
              <a:t>No data returned (when there is no additional copy)</a:t>
            </a:r>
          </a:p>
          <a:p>
            <a:pPr marL="609600" lvl="1" indent="-342900"/>
            <a:r>
              <a:rPr lang="en-US" dirty="0"/>
              <a:t>Attempt to repair</a:t>
            </a:r>
          </a:p>
          <a:p>
            <a:pPr marL="342900" lvl="2" indent="-342900"/>
            <a:r>
              <a:rPr lang="en-US" dirty="0"/>
              <a:t>			Successful: Data returned</a:t>
            </a:r>
          </a:p>
          <a:p>
            <a:pPr marL="342900" lvl="2" indent="-342900"/>
            <a:r>
              <a:rPr lang="en-US" dirty="0"/>
              <a:t>			Not Successful: Error</a:t>
            </a:r>
          </a:p>
        </p:txBody>
      </p:sp>
    </p:spTree>
    <p:extLst>
      <p:ext uri="{BB962C8B-B14F-4D97-AF65-F5344CB8AC3E}">
        <p14:creationId xmlns:p14="http://schemas.microsoft.com/office/powerpoint/2010/main" val="222589024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619672" y="127140"/>
            <a:ext cx="5616624" cy="4964890"/>
          </a:xfrm>
          <a:prstGeom prst="rect">
            <a:avLst/>
          </a:prstGeom>
        </p:spPr>
      </p:pic>
    </p:spTree>
    <p:extLst>
      <p:ext uri="{BB962C8B-B14F-4D97-AF65-F5344CB8AC3E}">
        <p14:creationId xmlns:p14="http://schemas.microsoft.com/office/powerpoint/2010/main" val="10913418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 versus 64k</a:t>
            </a:r>
          </a:p>
        </p:txBody>
      </p:sp>
      <p:pic>
        <p:nvPicPr>
          <p:cNvPr id="6" name="Picture 5"/>
          <p:cNvPicPr>
            <a:picLocks noChangeAspect="1"/>
          </p:cNvPicPr>
          <p:nvPr/>
        </p:nvPicPr>
        <p:blipFill>
          <a:blip r:embed="rId3"/>
          <a:stretch>
            <a:fillRect/>
          </a:stretch>
        </p:blipFill>
        <p:spPr>
          <a:xfrm>
            <a:off x="51147" y="1779662"/>
            <a:ext cx="9041705" cy="1584176"/>
          </a:xfrm>
          <a:prstGeom prst="rect">
            <a:avLst/>
          </a:prstGeom>
        </p:spPr>
      </p:pic>
      <p:sp>
        <p:nvSpPr>
          <p:cNvPr id="7" name="TextBox 6"/>
          <p:cNvSpPr txBox="1"/>
          <p:nvPr/>
        </p:nvSpPr>
        <p:spPr>
          <a:xfrm>
            <a:off x="1655081" y="3925610"/>
            <a:ext cx="5832648" cy="369332"/>
          </a:xfrm>
          <a:prstGeom prst="rect">
            <a:avLst/>
          </a:prstGeom>
          <a:noFill/>
        </p:spPr>
        <p:txBody>
          <a:bodyPr wrap="square" rtlCol="0">
            <a:spAutoFit/>
          </a:bodyPr>
          <a:lstStyle/>
          <a:p>
            <a:pPr algn="ctr"/>
            <a:r>
              <a:rPr lang="en-US" dirty="0"/>
              <a:t>Source block = 506 KB</a:t>
            </a:r>
          </a:p>
        </p:txBody>
      </p:sp>
    </p:spTree>
    <p:extLst>
      <p:ext uri="{BB962C8B-B14F-4D97-AF65-F5344CB8AC3E}">
        <p14:creationId xmlns:p14="http://schemas.microsoft.com/office/powerpoint/2010/main" val="188642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a:t>
            </a:r>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393192" y="1920240"/>
            <a:ext cx="8413508" cy="1529112"/>
          </a:xfrm>
          <a:prstGeom prst="rect">
            <a:avLst/>
          </a:prstGeom>
        </p:spPr>
      </p:pic>
      <p:sp>
        <p:nvSpPr>
          <p:cNvPr id="6" name="TextBox 5"/>
          <p:cNvSpPr txBox="1"/>
          <p:nvPr/>
        </p:nvSpPr>
        <p:spPr>
          <a:xfrm>
            <a:off x="1655081" y="3925610"/>
            <a:ext cx="5832648" cy="369332"/>
          </a:xfrm>
          <a:prstGeom prst="rect">
            <a:avLst/>
          </a:prstGeom>
          <a:noFill/>
        </p:spPr>
        <p:txBody>
          <a:bodyPr wrap="square" rtlCol="0">
            <a:spAutoFit/>
          </a:bodyPr>
          <a:lstStyle/>
          <a:p>
            <a:pPr algn="ctr"/>
            <a:r>
              <a:rPr lang="en-US" dirty="0"/>
              <a:t>Consumes 126.5 clusters so 127</a:t>
            </a:r>
          </a:p>
        </p:txBody>
      </p:sp>
    </p:spTree>
    <p:extLst>
      <p:ext uri="{BB962C8B-B14F-4D97-AF65-F5344CB8AC3E}">
        <p14:creationId xmlns:p14="http://schemas.microsoft.com/office/powerpoint/2010/main" val="3611943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64k</a:t>
            </a:r>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389436" y="1923678"/>
            <a:ext cx="8434550" cy="1532936"/>
          </a:xfrm>
          <a:prstGeom prst="rect">
            <a:avLst/>
          </a:prstGeom>
        </p:spPr>
      </p:pic>
      <p:sp>
        <p:nvSpPr>
          <p:cNvPr id="5" name="TextBox 4"/>
          <p:cNvSpPr txBox="1"/>
          <p:nvPr/>
        </p:nvSpPr>
        <p:spPr>
          <a:xfrm>
            <a:off x="1655081" y="3925610"/>
            <a:ext cx="5832648" cy="369332"/>
          </a:xfrm>
          <a:prstGeom prst="rect">
            <a:avLst/>
          </a:prstGeom>
          <a:noFill/>
        </p:spPr>
        <p:txBody>
          <a:bodyPr wrap="square" rtlCol="0">
            <a:spAutoFit/>
          </a:bodyPr>
          <a:lstStyle/>
          <a:p>
            <a:pPr algn="ctr"/>
            <a:r>
              <a:rPr lang="en-US" dirty="0"/>
              <a:t>Consumes 7.9 clusters so 8</a:t>
            </a:r>
          </a:p>
        </p:txBody>
      </p:sp>
    </p:spTree>
    <p:extLst>
      <p:ext uri="{BB962C8B-B14F-4D97-AF65-F5344CB8AC3E}">
        <p14:creationId xmlns:p14="http://schemas.microsoft.com/office/powerpoint/2010/main" val="82307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 versus 64k: Per MFST</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Per MSFT: </a:t>
            </a:r>
            <a:r>
              <a:rPr lang="en-US" dirty="0">
                <a:hlinkClick r:id="rId3"/>
              </a:rPr>
              <a:t>https://blogs.technet.microsoft.com/filecab/2017/01/13/cluster-size-recommendations-for-refs-and-ntfs/</a:t>
            </a:r>
            <a:endParaRPr lang="en-US" dirty="0"/>
          </a:p>
          <a:p>
            <a:pPr marL="342900" indent="-342900">
              <a:buFont typeface="Arial" panose="020B0604020202020204" pitchFamily="34" charset="0"/>
              <a:buChar char="•"/>
            </a:pPr>
            <a:r>
              <a:rPr lang="en-US" dirty="0"/>
              <a:t>Use 4K:</a:t>
            </a:r>
          </a:p>
          <a:p>
            <a:pPr marL="609600" lvl="1" indent="-342900"/>
            <a:r>
              <a:rPr lang="en-US" dirty="0"/>
              <a:t>IO amplification</a:t>
            </a:r>
          </a:p>
          <a:p>
            <a:pPr marL="609600" lvl="1" indent="-342900"/>
            <a:r>
              <a:rPr lang="en-US" dirty="0"/>
              <a:t>Greater compatibility with Hyper-V I/O granularity</a:t>
            </a:r>
          </a:p>
          <a:p>
            <a:pPr marL="342900" indent="-342900">
              <a:buFont typeface="Arial" panose="020B0604020202020204" pitchFamily="34" charset="0"/>
              <a:buChar char="•"/>
            </a:pPr>
            <a:r>
              <a:rPr lang="en-US" dirty="0"/>
              <a:t>Use 64K:</a:t>
            </a:r>
          </a:p>
          <a:p>
            <a:pPr marL="609600" lvl="1" indent="-342900"/>
            <a:r>
              <a:rPr lang="en-US" dirty="0"/>
              <a:t>large, sequential IO</a:t>
            </a:r>
          </a:p>
        </p:txBody>
      </p:sp>
    </p:spTree>
    <p:extLst>
      <p:ext uri="{BB962C8B-B14F-4D97-AF65-F5344CB8AC3E}">
        <p14:creationId xmlns:p14="http://schemas.microsoft.com/office/powerpoint/2010/main" val="704562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 versus 64k: From the field</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Use 64K for larger volumes</a:t>
            </a:r>
          </a:p>
          <a:p>
            <a:pPr marL="342900" indent="-342900">
              <a:buFont typeface="Arial" panose="020B0604020202020204" pitchFamily="34" charset="0"/>
              <a:buChar char="•"/>
            </a:pPr>
            <a:r>
              <a:rPr lang="en-US" dirty="0"/>
              <a:t>Doesn’t kill the CPU / Memory</a:t>
            </a:r>
          </a:p>
        </p:txBody>
      </p:sp>
    </p:spTree>
    <p:extLst>
      <p:ext uri="{BB962C8B-B14F-4D97-AF65-F5344CB8AC3E}">
        <p14:creationId xmlns:p14="http://schemas.microsoft.com/office/powerpoint/2010/main" val="38152601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0779" y="-38911"/>
            <a:ext cx="1663430" cy="55593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6144" y="-956642"/>
            <a:ext cx="7847856" cy="7847856"/>
          </a:xfrm>
          <a:prstGeom prst="rect">
            <a:avLst/>
          </a:prstGeom>
        </p:spPr>
      </p:pic>
      <p:sp>
        <p:nvSpPr>
          <p:cNvPr id="3" name="Titolo 1"/>
          <p:cNvSpPr txBox="1">
            <a:spLocks/>
          </p:cNvSpPr>
          <p:nvPr/>
        </p:nvSpPr>
        <p:spPr>
          <a:xfrm>
            <a:off x="-4746808" y="1740090"/>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Q &amp; A</a:t>
            </a:r>
            <a:endParaRPr lang="it-IT" sz="1350" dirty="0">
              <a:solidFill>
                <a:schemeClr val="bg1"/>
              </a:solidFill>
            </a:endParaRPr>
          </a:p>
        </p:txBody>
      </p:sp>
      <p:sp>
        <p:nvSpPr>
          <p:cNvPr id="7" name="Titolo 1"/>
          <p:cNvSpPr txBox="1">
            <a:spLocks/>
          </p:cNvSpPr>
          <p:nvPr/>
        </p:nvSpPr>
        <p:spPr>
          <a:xfrm>
            <a:off x="-4746808" y="981454"/>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Deduplication</a:t>
            </a:r>
            <a:endParaRPr lang="it-IT" sz="1350" dirty="0">
              <a:solidFill>
                <a:schemeClr val="bg1"/>
              </a:solidFill>
            </a:endParaRPr>
          </a:p>
        </p:txBody>
      </p:sp>
      <p:sp>
        <p:nvSpPr>
          <p:cNvPr id="8" name="Titolo 1"/>
          <p:cNvSpPr txBox="1">
            <a:spLocks/>
          </p:cNvSpPr>
          <p:nvPr/>
        </p:nvSpPr>
        <p:spPr>
          <a:xfrm>
            <a:off x="-4746808" y="222818"/>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ReFS</a:t>
            </a:r>
            <a:endParaRPr lang="it-IT" sz="1350" dirty="0">
              <a:solidFill>
                <a:schemeClr val="bg1"/>
              </a:solidFill>
            </a:endParaRPr>
          </a:p>
        </p:txBody>
      </p:sp>
    </p:spTree>
    <p:extLst>
      <p:ext uri="{BB962C8B-B14F-4D97-AF65-F5344CB8AC3E}">
        <p14:creationId xmlns:p14="http://schemas.microsoft.com/office/powerpoint/2010/main" val="355711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reads</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Luca Dell’Oca: </a:t>
            </a:r>
          </a:p>
          <a:p>
            <a:r>
              <a:rPr lang="en-US" sz="2000" dirty="0">
                <a:hlinkClick r:id="rId2"/>
              </a:rPr>
              <a:t>http://www.virtualtothecore.com/en/refs-cluster-size-with-veeam-backup-replication-64kb-or-4kb/</a:t>
            </a:r>
            <a:endParaRPr lang="en-US" dirty="0"/>
          </a:p>
          <a:p>
            <a:pPr marL="342900" indent="-342900">
              <a:buFont typeface="Arial" panose="020B0604020202020204" pitchFamily="34" charset="0"/>
              <a:buChar char="•"/>
            </a:pPr>
            <a:r>
              <a:rPr lang="en-US" dirty="0"/>
              <a:t>Anton Kolomyeytsev </a:t>
            </a:r>
          </a:p>
          <a:p>
            <a:r>
              <a:rPr lang="en-US" sz="2000" dirty="0">
                <a:hlinkClick r:id="rId3"/>
              </a:rPr>
              <a:t>https://www.starwindsoftware.com/blog/log-structured-file-systems-microsoft-refs-v2-short-insight</a:t>
            </a:r>
            <a:endParaRPr lang="en-US" sz="2000" dirty="0"/>
          </a:p>
          <a:p>
            <a:r>
              <a:rPr lang="en-US" sz="2000" dirty="0">
                <a:hlinkClick r:id="rId4"/>
              </a:rPr>
              <a:t>https://www.starwindsoftware.com/blog/log-structured-file-systems-microsoft-refs-v2-investigation-part-1</a:t>
            </a:r>
            <a:endParaRPr lang="en-US" sz="2000" dirty="0"/>
          </a:p>
          <a:p>
            <a:r>
              <a:rPr lang="en-US" sz="2000" dirty="0">
                <a:hlinkClick r:id="rId5"/>
              </a:rPr>
              <a:t>https://www.starwindsoftware.com/blog/refs-performance</a:t>
            </a:r>
            <a:endParaRPr lang="en-US" sz="2000" dirty="0"/>
          </a:p>
          <a:p>
            <a:endParaRPr lang="en-US" dirty="0"/>
          </a:p>
        </p:txBody>
      </p:sp>
    </p:spTree>
    <p:extLst>
      <p:ext uri="{BB962C8B-B14F-4D97-AF65-F5344CB8AC3E}">
        <p14:creationId xmlns:p14="http://schemas.microsoft.com/office/powerpoint/2010/main" val="31311861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Deduplication</a:t>
            </a:r>
          </a:p>
        </p:txBody>
      </p:sp>
    </p:spTree>
    <p:extLst>
      <p:ext uri="{BB962C8B-B14F-4D97-AF65-F5344CB8AC3E}">
        <p14:creationId xmlns:p14="http://schemas.microsoft.com/office/powerpoint/2010/main" val="2951609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 y="-342900"/>
            <a:ext cx="9141619" cy="5978270"/>
          </a:xfrm>
          <a:prstGeom prst="rect">
            <a:avLst/>
          </a:prstGeom>
        </p:spPr>
      </p:pic>
      <p:sp>
        <p:nvSpPr>
          <p:cNvPr id="5" name="Rectangle 4"/>
          <p:cNvSpPr/>
          <p:nvPr/>
        </p:nvSpPr>
        <p:spPr bwMode="auto">
          <a:xfrm>
            <a:off x="1191" y="3219823"/>
            <a:ext cx="9141619" cy="2021741"/>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 name="Rectangle 5"/>
          <p:cNvSpPr/>
          <p:nvPr/>
        </p:nvSpPr>
        <p:spPr>
          <a:xfrm>
            <a:off x="110786" y="3829050"/>
            <a:ext cx="6129281" cy="1311128"/>
          </a:xfrm>
          <a:prstGeom prst="rect">
            <a:avLst/>
          </a:prstGeom>
        </p:spPr>
        <p:txBody>
          <a:bodyPr wrap="square">
            <a:spAutoFit/>
          </a:bodyPr>
          <a:lstStyle/>
          <a:p>
            <a:pPr defTabSz="685772">
              <a:lnSpc>
                <a:spcPct val="80000"/>
              </a:lnSpc>
            </a:pPr>
            <a:r>
              <a:rPr lang="en-US" sz="3300" spc="-75" dirty="0">
                <a:gradFill>
                  <a:gsLst>
                    <a:gs pos="0">
                      <a:srgbClr val="FBFBFB"/>
                    </a:gs>
                    <a:gs pos="100000">
                      <a:srgbClr val="FBFBFB"/>
                    </a:gs>
                  </a:gsLst>
                  <a:lin ang="5400000" scaled="0"/>
                </a:gradFill>
                <a:latin typeface="Segoe UI Light" pitchFamily="34" charset="0"/>
              </a:rPr>
              <a:t>The term </a:t>
            </a:r>
            <a:r>
              <a:rPr lang="en-US" sz="3300" spc="-75" dirty="0" err="1">
                <a:gradFill>
                  <a:gsLst>
                    <a:gs pos="0">
                      <a:srgbClr val="FBFBFB"/>
                    </a:gs>
                    <a:gs pos="100000">
                      <a:srgbClr val="FBFBFB"/>
                    </a:gs>
                  </a:gsLst>
                  <a:lin ang="5400000" scaled="0"/>
                </a:gradFill>
                <a:latin typeface="Segoe UI Light" pitchFamily="34" charset="0"/>
              </a:rPr>
              <a:t>deduplication</a:t>
            </a:r>
            <a:r>
              <a:rPr lang="en-US" sz="3300" spc="-75" dirty="0">
                <a:gradFill>
                  <a:gsLst>
                    <a:gs pos="0">
                      <a:srgbClr val="FBFBFB"/>
                    </a:gs>
                    <a:gs pos="100000">
                      <a:srgbClr val="FBFBFB"/>
                    </a:gs>
                  </a:gsLst>
                  <a:lin ang="5400000" scaled="0"/>
                </a:gradFill>
                <a:latin typeface="Segoe UI Light" pitchFamily="34" charset="0"/>
              </a:rPr>
              <a:t> refers generally to eliminating duplicate or redundant information </a:t>
            </a:r>
            <a:r>
              <a:rPr lang="en-US" sz="3300" spc="-75" dirty="0">
                <a:solidFill>
                  <a:srgbClr val="84A8D8"/>
                </a:solidFill>
                <a:latin typeface="Segoe UI Light" pitchFamily="34" charset="0"/>
              </a:rPr>
              <a:t>(</a:t>
            </a:r>
            <a:r>
              <a:rPr lang="en-US" sz="3300" spc="-75" dirty="0" err="1">
                <a:solidFill>
                  <a:srgbClr val="84A8D8"/>
                </a:solidFill>
                <a:latin typeface="Segoe UI Light" pitchFamily="34" charset="0"/>
              </a:rPr>
              <a:t>wikipedia</a:t>
            </a:r>
            <a:r>
              <a:rPr lang="en-US" sz="3300" spc="-75" dirty="0">
                <a:solidFill>
                  <a:srgbClr val="84A8D8"/>
                </a:solidFill>
                <a:latin typeface="Segoe UI Light" pitchFamily="34" charset="0"/>
              </a:rPr>
              <a:t>)</a:t>
            </a:r>
            <a:endParaRPr lang="en-US" sz="3300" spc="-75" dirty="0">
              <a:gradFill>
                <a:gsLst>
                  <a:gs pos="0">
                    <a:srgbClr val="FBFBFB"/>
                  </a:gs>
                  <a:gs pos="100000">
                    <a:srgbClr val="FBFBFB"/>
                  </a:gs>
                </a:gsLst>
                <a:lin ang="5400000" scaled="0"/>
              </a:gradFill>
              <a:latin typeface="Segoe UI Light" pitchFamily="34" charset="0"/>
            </a:endParaRPr>
          </a:p>
        </p:txBody>
      </p:sp>
    </p:spTree>
    <p:extLst>
      <p:ext uri="{BB962C8B-B14F-4D97-AF65-F5344CB8AC3E}">
        <p14:creationId xmlns:p14="http://schemas.microsoft.com/office/powerpoint/2010/main" val="3159826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 y="8906"/>
            <a:ext cx="9139099" cy="6854324"/>
          </a:xfrm>
          <a:prstGeom prst="rect">
            <a:avLst/>
          </a:prstGeom>
        </p:spPr>
      </p:pic>
      <p:sp>
        <p:nvSpPr>
          <p:cNvPr id="3" name="TextBox 2"/>
          <p:cNvSpPr txBox="1"/>
          <p:nvPr/>
        </p:nvSpPr>
        <p:spPr>
          <a:xfrm>
            <a:off x="-1370409" y="1371601"/>
            <a:ext cx="8307619"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In-line versus Post Process</a:t>
            </a:r>
            <a:endParaRPr lang="en-GB" sz="3600" dirty="0">
              <a:solidFill>
                <a:schemeClr val="bg1"/>
              </a:solidFill>
              <a:latin typeface="Segoe" pitchFamily="34" charset="0"/>
            </a:endParaRPr>
          </a:p>
        </p:txBody>
      </p:sp>
      <p:sp>
        <p:nvSpPr>
          <p:cNvPr id="4" name="TextBox 3"/>
          <p:cNvSpPr txBox="1"/>
          <p:nvPr/>
        </p:nvSpPr>
        <p:spPr>
          <a:xfrm>
            <a:off x="-1370409" y="2057401"/>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Source versus Target</a:t>
            </a:r>
            <a:endParaRPr lang="en-GB" sz="3600" dirty="0">
              <a:solidFill>
                <a:schemeClr val="bg1"/>
              </a:solidFill>
              <a:latin typeface="Segoe" pitchFamily="34" charset="0"/>
            </a:endParaRPr>
          </a:p>
        </p:txBody>
      </p:sp>
      <p:sp>
        <p:nvSpPr>
          <p:cNvPr id="5" name="TextBox 4"/>
          <p:cNvSpPr txBox="1"/>
          <p:nvPr/>
        </p:nvSpPr>
        <p:spPr>
          <a:xfrm>
            <a:off x="-1370409" y="2743201"/>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File-, Block- or Chunk-Based</a:t>
            </a:r>
            <a:endParaRPr lang="en-GB" sz="3600" dirty="0">
              <a:solidFill>
                <a:schemeClr val="bg1"/>
              </a:solidFill>
              <a:latin typeface="Segoe" pitchFamily="34" charset="0"/>
            </a:endParaRPr>
          </a:p>
        </p:txBody>
      </p:sp>
    </p:spTree>
    <p:extLst>
      <p:ext uri="{BB962C8B-B14F-4D97-AF65-F5344CB8AC3E}">
        <p14:creationId xmlns:p14="http://schemas.microsoft.com/office/powerpoint/2010/main" val="332965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How does it work</a:t>
            </a:r>
          </a:p>
        </p:txBody>
      </p:sp>
      <p:pic>
        <p:nvPicPr>
          <p:cNvPr id="4" name="Picture 3"/>
          <p:cNvPicPr>
            <a:picLocks noChangeAspect="1"/>
          </p:cNvPicPr>
          <p:nvPr/>
        </p:nvPicPr>
        <p:blipFill>
          <a:blip r:embed="rId3"/>
          <a:stretch>
            <a:fillRect/>
          </a:stretch>
        </p:blipFill>
        <p:spPr>
          <a:xfrm>
            <a:off x="2667000" y="2238375"/>
            <a:ext cx="3810000" cy="666750"/>
          </a:xfrm>
          <a:prstGeom prst="rect">
            <a:avLst/>
          </a:prstGeom>
        </p:spPr>
      </p:pic>
    </p:spTree>
    <p:extLst>
      <p:ext uri="{BB962C8B-B14F-4D97-AF65-F5344CB8AC3E}">
        <p14:creationId xmlns:p14="http://schemas.microsoft.com/office/powerpoint/2010/main" val="26403914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19500" y="1143000"/>
            <a:ext cx="1905000" cy="2857500"/>
          </a:xfrm>
          <a:prstGeom prst="rect">
            <a:avLst/>
          </a:prstGeom>
        </p:spPr>
      </p:pic>
    </p:spTree>
    <p:extLst>
      <p:ext uri="{BB962C8B-B14F-4D97-AF65-F5344CB8AC3E}">
        <p14:creationId xmlns:p14="http://schemas.microsoft.com/office/powerpoint/2010/main" val="40654815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3619500" y="1143000"/>
            <a:ext cx="1905000" cy="2857500"/>
          </a:xfrm>
          <a:prstGeom prst="rect">
            <a:avLst/>
          </a:prstGeom>
        </p:spPr>
      </p:pic>
    </p:spTree>
    <p:extLst>
      <p:ext uri="{BB962C8B-B14F-4D97-AF65-F5344CB8AC3E}">
        <p14:creationId xmlns:p14="http://schemas.microsoft.com/office/powerpoint/2010/main" val="40350032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190750" y="1143000"/>
            <a:ext cx="4762500" cy="2857500"/>
          </a:xfrm>
          <a:prstGeom prst="rect">
            <a:avLst/>
          </a:prstGeom>
        </p:spPr>
      </p:pic>
    </p:spTree>
    <p:extLst>
      <p:ext uri="{BB962C8B-B14F-4D97-AF65-F5344CB8AC3E}">
        <p14:creationId xmlns:p14="http://schemas.microsoft.com/office/powerpoint/2010/main" val="3196833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stretch>
            <a:fillRect/>
          </a:stretch>
        </p:blipFill>
        <p:spPr>
          <a:xfrm>
            <a:off x="2190750" y="1143000"/>
            <a:ext cx="4762500" cy="2857500"/>
          </a:xfrm>
          <a:prstGeom prst="rect">
            <a:avLst/>
          </a:prstGeom>
        </p:spPr>
      </p:pic>
    </p:spTree>
    <p:extLst>
      <p:ext uri="{BB962C8B-B14F-4D97-AF65-F5344CB8AC3E}">
        <p14:creationId xmlns:p14="http://schemas.microsoft.com/office/powerpoint/2010/main" val="1130699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6" y="-171450"/>
            <a:ext cx="9171385" cy="6114257"/>
          </a:xfrm>
          <a:prstGeom prst="rect">
            <a:avLst/>
          </a:prstGeom>
        </p:spPr>
      </p:pic>
      <p:sp>
        <p:nvSpPr>
          <p:cNvPr id="3" name="Rectangle 2"/>
          <p:cNvSpPr/>
          <p:nvPr/>
        </p:nvSpPr>
        <p:spPr bwMode="auto">
          <a:xfrm>
            <a:off x="1191" y="3053564"/>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 name="Rectangle 3"/>
          <p:cNvSpPr/>
          <p:nvPr/>
        </p:nvSpPr>
        <p:spPr>
          <a:xfrm>
            <a:off x="334622" y="4185757"/>
            <a:ext cx="1721946"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Plan!</a:t>
            </a:r>
          </a:p>
        </p:txBody>
      </p:sp>
    </p:spTree>
    <p:extLst>
      <p:ext uri="{BB962C8B-B14F-4D97-AF65-F5344CB8AC3E}">
        <p14:creationId xmlns:p14="http://schemas.microsoft.com/office/powerpoint/2010/main" val="426839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92546"/>
            <a:ext cx="9144000" cy="6079787"/>
          </a:xfrm>
          <a:prstGeom prst="rect">
            <a:avLst/>
          </a:prstGeom>
        </p:spPr>
      </p:pic>
      <p:sp>
        <p:nvSpPr>
          <p:cNvPr id="3"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ReFS</a:t>
            </a:r>
            <a:endParaRPr lang="it-IT" sz="3200" dirty="0">
              <a:solidFill>
                <a:schemeClr val="bg1"/>
              </a:solidFill>
            </a:endParaRPr>
          </a:p>
        </p:txBody>
      </p:sp>
    </p:spTree>
    <p:extLst>
      <p:ext uri="{BB962C8B-B14F-4D97-AF65-F5344CB8AC3E}">
        <p14:creationId xmlns:p14="http://schemas.microsoft.com/office/powerpoint/2010/main" val="25706938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 y="-935447"/>
            <a:ext cx="9141619" cy="6078204"/>
          </a:xfrm>
          <a:prstGeom prst="rect">
            <a:avLst/>
          </a:prstGeom>
        </p:spPr>
      </p:pic>
      <p:sp>
        <p:nvSpPr>
          <p:cNvPr id="4" name="TextBox 3"/>
          <p:cNvSpPr txBox="1"/>
          <p:nvPr/>
        </p:nvSpPr>
        <p:spPr>
          <a:xfrm>
            <a:off x="-1370409" y="920028"/>
            <a:ext cx="8307619" cy="877163"/>
          </a:xfrm>
          <a:prstGeom prst="rect">
            <a:avLst/>
          </a:prstGeom>
          <a:solidFill>
            <a:srgbClr val="00B0F0">
              <a:alpha val="75000"/>
            </a:srgbClr>
          </a:solidFill>
        </p:spPr>
        <p:txBody>
          <a:bodyPr wrap="square" rtlCol="0">
            <a:spAutoFit/>
          </a:bodyPr>
          <a:lstStyle/>
          <a:p>
            <a:pPr algn="r"/>
            <a:r>
              <a:rPr lang="en-US" sz="3600" dirty="0">
                <a:solidFill>
                  <a:schemeClr val="bg1"/>
                </a:solidFill>
                <a:latin typeface="Segoe" pitchFamily="34" charset="0"/>
              </a:rPr>
              <a:t>Great:</a:t>
            </a:r>
            <a:r>
              <a:rPr lang="en-US" sz="3600" dirty="0">
                <a:latin typeface="Segoe" pitchFamily="34" charset="0"/>
              </a:rPr>
              <a:t> </a:t>
            </a:r>
          </a:p>
          <a:p>
            <a:pPr algn="r"/>
            <a:r>
              <a:rPr lang="en-US" sz="1500" dirty="0">
                <a:solidFill>
                  <a:srgbClr val="FFC000"/>
                </a:solidFill>
                <a:latin typeface="Segoe" pitchFamily="34" charset="0"/>
              </a:rPr>
              <a:t>{ File share | Virtualization Files | OS deploy files | Backup Files }</a:t>
            </a:r>
            <a:endParaRPr lang="en-GB" sz="1500" dirty="0">
              <a:solidFill>
                <a:srgbClr val="FFC000"/>
              </a:solidFill>
              <a:latin typeface="Segoe" pitchFamily="34" charset="0"/>
            </a:endParaRPr>
          </a:p>
        </p:txBody>
      </p:sp>
      <p:sp>
        <p:nvSpPr>
          <p:cNvPr id="5" name="TextBox 4"/>
          <p:cNvSpPr txBox="1"/>
          <p:nvPr/>
        </p:nvSpPr>
        <p:spPr>
          <a:xfrm>
            <a:off x="-1370409" y="1943101"/>
            <a:ext cx="8307619" cy="877163"/>
          </a:xfrm>
          <a:prstGeom prst="rect">
            <a:avLst/>
          </a:prstGeom>
          <a:solidFill>
            <a:srgbClr val="00B0F0">
              <a:alpha val="75000"/>
            </a:srgbClr>
          </a:solidFill>
        </p:spPr>
        <p:txBody>
          <a:bodyPr wrap="square" rtlCol="0">
            <a:spAutoFit/>
          </a:bodyPr>
          <a:lstStyle/>
          <a:p>
            <a:pPr algn="r"/>
            <a:r>
              <a:rPr lang="en-US" sz="3600" dirty="0">
                <a:solidFill>
                  <a:schemeClr val="bg1"/>
                </a:solidFill>
                <a:latin typeface="Segoe" pitchFamily="34" charset="0"/>
              </a:rPr>
              <a:t>Maybe:</a:t>
            </a:r>
            <a:r>
              <a:rPr lang="en-US" sz="3600" dirty="0">
                <a:latin typeface="Segoe" pitchFamily="34" charset="0"/>
              </a:rPr>
              <a:t> </a:t>
            </a:r>
          </a:p>
          <a:p>
            <a:pPr algn="r"/>
            <a:r>
              <a:rPr lang="en-US" sz="1500" dirty="0">
                <a:solidFill>
                  <a:srgbClr val="FFC000"/>
                </a:solidFill>
                <a:latin typeface="Segoe" pitchFamily="34" charset="0"/>
              </a:rPr>
              <a:t>{ LOB | Web Servers | HPC |Static content providers }</a:t>
            </a:r>
            <a:endParaRPr lang="en-GB" sz="1500" dirty="0">
              <a:solidFill>
                <a:srgbClr val="FFC000"/>
              </a:solidFill>
              <a:latin typeface="Segoe" pitchFamily="34" charset="0"/>
            </a:endParaRPr>
          </a:p>
        </p:txBody>
      </p:sp>
      <p:sp>
        <p:nvSpPr>
          <p:cNvPr id="6" name="TextBox 5"/>
          <p:cNvSpPr txBox="1"/>
          <p:nvPr/>
        </p:nvSpPr>
        <p:spPr>
          <a:xfrm>
            <a:off x="-1370409" y="2971801"/>
            <a:ext cx="8307619" cy="877163"/>
          </a:xfrm>
          <a:prstGeom prst="rect">
            <a:avLst/>
          </a:prstGeom>
          <a:solidFill>
            <a:srgbClr val="00B0F0">
              <a:alpha val="75000"/>
            </a:srgbClr>
          </a:solidFill>
        </p:spPr>
        <p:txBody>
          <a:bodyPr wrap="square" rtlCol="0">
            <a:spAutoFit/>
          </a:bodyPr>
          <a:lstStyle/>
          <a:p>
            <a:pPr algn="r"/>
            <a:r>
              <a:rPr lang="en-US" sz="3600" dirty="0">
                <a:solidFill>
                  <a:schemeClr val="bg1"/>
                </a:solidFill>
                <a:latin typeface="Segoe" pitchFamily="34" charset="0"/>
              </a:rPr>
              <a:t>Poor:</a:t>
            </a:r>
            <a:r>
              <a:rPr lang="en-US" sz="3600" dirty="0">
                <a:latin typeface="Segoe" pitchFamily="34" charset="0"/>
              </a:rPr>
              <a:t> </a:t>
            </a:r>
          </a:p>
          <a:p>
            <a:pPr algn="r"/>
            <a:r>
              <a:rPr lang="en-US" sz="1500" dirty="0">
                <a:solidFill>
                  <a:srgbClr val="FFC000"/>
                </a:solidFill>
                <a:latin typeface="Segoe" pitchFamily="34" charset="0"/>
              </a:rPr>
              <a:t>{ Hyper-V hosts | WSUS | SQL / Exchange Servers | Files &gt; 1TB}</a:t>
            </a:r>
            <a:endParaRPr lang="en-GB" sz="1500" dirty="0">
              <a:solidFill>
                <a:srgbClr val="FFC000"/>
              </a:solidFill>
              <a:latin typeface="Segoe" pitchFamily="34" charset="0"/>
            </a:endParaRPr>
          </a:p>
        </p:txBody>
      </p:sp>
    </p:spTree>
    <p:extLst>
      <p:ext uri="{BB962C8B-B14F-4D97-AF65-F5344CB8AC3E}">
        <p14:creationId xmlns:p14="http://schemas.microsoft.com/office/powerpoint/2010/main" val="360087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Installation</a:t>
            </a:r>
          </a:p>
        </p:txBody>
      </p:sp>
    </p:spTree>
    <p:extLst>
      <p:ext uri="{BB962C8B-B14F-4D97-AF65-F5344CB8AC3E}">
        <p14:creationId xmlns:p14="http://schemas.microsoft.com/office/powerpoint/2010/main" val="2128395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25180072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35371241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2785204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1836641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2930769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sz="2000" dirty="0"/>
              <a:t>Install-</a:t>
            </a:r>
            <a:r>
              <a:rPr lang="en-US" sz="2000" dirty="0" err="1"/>
              <a:t>WindowsFeature</a:t>
            </a:r>
            <a:r>
              <a:rPr lang="en-US" sz="2000" dirty="0"/>
              <a:t> -Name FS-Data-Deduplication</a:t>
            </a:r>
          </a:p>
        </p:txBody>
      </p:sp>
    </p:spTree>
    <p:extLst>
      <p:ext uri="{BB962C8B-B14F-4D97-AF65-F5344CB8AC3E}">
        <p14:creationId xmlns:p14="http://schemas.microsoft.com/office/powerpoint/2010/main" val="28890889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Nothing happened YET</a:t>
            </a:r>
          </a:p>
        </p:txBody>
      </p:sp>
      <p:sp>
        <p:nvSpPr>
          <p:cNvPr id="3" name="Text Placeholder 2"/>
          <p:cNvSpPr>
            <a:spLocks noGrp="1"/>
          </p:cNvSpPr>
          <p:nvPr>
            <p:ph type="body" sz="quarter" idx="10"/>
          </p:nvPr>
        </p:nvSpPr>
        <p:spPr/>
        <p:txBody>
          <a:bodyPr/>
          <a:lstStyle/>
          <a:p>
            <a:r>
              <a:rPr lang="en-US" dirty="0"/>
              <a:t>Now you can use DDPEVAL</a:t>
            </a:r>
          </a:p>
        </p:txBody>
      </p:sp>
    </p:spTree>
    <p:extLst>
      <p:ext uri="{BB962C8B-B14F-4D97-AF65-F5344CB8AC3E}">
        <p14:creationId xmlns:p14="http://schemas.microsoft.com/office/powerpoint/2010/main" val="333226836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3568" y="339502"/>
            <a:ext cx="7803023" cy="4080845"/>
          </a:xfrm>
          <a:prstGeom prst="rect">
            <a:avLst/>
          </a:prstGeom>
        </p:spPr>
      </p:pic>
    </p:spTree>
    <p:extLst>
      <p:ext uri="{BB962C8B-B14F-4D97-AF65-F5344CB8AC3E}">
        <p14:creationId xmlns:p14="http://schemas.microsoft.com/office/powerpoint/2010/main" val="3523392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Scalability</a:t>
            </a:r>
            <a:endParaRPr lang="it-IT" sz="3200" dirty="0">
              <a:solidFill>
                <a:schemeClr val="bg1"/>
              </a:solidFill>
            </a:endParaRPr>
          </a:p>
        </p:txBody>
      </p:sp>
    </p:spTree>
    <p:extLst>
      <p:ext uri="{BB962C8B-B14F-4D97-AF65-F5344CB8AC3E}">
        <p14:creationId xmlns:p14="http://schemas.microsoft.com/office/powerpoint/2010/main" val="372318173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30158" y="203078"/>
            <a:ext cx="6483683" cy="4737343"/>
          </a:xfrm>
          <a:prstGeom prst="rect">
            <a:avLst/>
          </a:prstGeom>
        </p:spPr>
      </p:pic>
    </p:spTree>
    <p:extLst>
      <p:ext uri="{BB962C8B-B14F-4D97-AF65-F5344CB8AC3E}">
        <p14:creationId xmlns:p14="http://schemas.microsoft.com/office/powerpoint/2010/main" val="40060887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sz="2000" dirty="0"/>
              <a:t>Enable-</a:t>
            </a:r>
            <a:r>
              <a:rPr lang="en-US" sz="2000" dirty="0" err="1"/>
              <a:t>DedupVolume</a:t>
            </a:r>
            <a:r>
              <a:rPr lang="en-US" sz="2000" dirty="0"/>
              <a:t> -Volume &lt;Volume-Path&gt; -</a:t>
            </a:r>
            <a:r>
              <a:rPr lang="en-US" sz="2000" dirty="0" err="1"/>
              <a:t>UsageType</a:t>
            </a:r>
            <a:r>
              <a:rPr lang="en-US" sz="2000" dirty="0"/>
              <a:t> &lt;Selected-Usage-Type&gt;</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74761188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Type?</a:t>
            </a:r>
          </a:p>
        </p:txBody>
      </p:sp>
      <p:graphicFrame>
        <p:nvGraphicFramePr>
          <p:cNvPr id="4" name="Table 3"/>
          <p:cNvGraphicFramePr>
            <a:graphicFrameLocks noGrp="1"/>
          </p:cNvGraphicFramePr>
          <p:nvPr>
            <p:extLst>
              <p:ext uri="{D42A27DB-BD31-4B8C-83A1-F6EECF244321}">
                <p14:modId xmlns:p14="http://schemas.microsoft.com/office/powerpoint/2010/main" val="129189400"/>
              </p:ext>
            </p:extLst>
          </p:nvPr>
        </p:nvGraphicFramePr>
        <p:xfrm>
          <a:off x="214921" y="1491630"/>
          <a:ext cx="8712968" cy="2656840"/>
        </p:xfrm>
        <a:graphic>
          <a:graphicData uri="http://schemas.openxmlformats.org/drawingml/2006/table">
            <a:tbl>
              <a:tblPr firstRow="1" bandRow="1">
                <a:tableStyleId>{5C22544A-7EE6-4342-B048-85BDC9FD1C3A}</a:tableStyleId>
              </a:tblPr>
              <a:tblGrid>
                <a:gridCol w="1327690">
                  <a:extLst>
                    <a:ext uri="{9D8B030D-6E8A-4147-A177-3AD203B41FA5}">
                      <a16:colId xmlns:a16="http://schemas.microsoft.com/office/drawing/2014/main" val="2030671554"/>
                    </a:ext>
                  </a:extLst>
                </a:gridCol>
                <a:gridCol w="3692639">
                  <a:extLst>
                    <a:ext uri="{9D8B030D-6E8A-4147-A177-3AD203B41FA5}">
                      <a16:colId xmlns:a16="http://schemas.microsoft.com/office/drawing/2014/main" val="1423145821"/>
                    </a:ext>
                  </a:extLst>
                </a:gridCol>
                <a:gridCol w="3692639">
                  <a:extLst>
                    <a:ext uri="{9D8B030D-6E8A-4147-A177-3AD203B41FA5}">
                      <a16:colId xmlns:a16="http://schemas.microsoft.com/office/drawing/2014/main" val="1585938515"/>
                    </a:ext>
                  </a:extLst>
                </a:gridCol>
              </a:tblGrid>
              <a:tr h="370840">
                <a:tc>
                  <a:txBody>
                    <a:bodyPr/>
                    <a:lstStyle/>
                    <a:p>
                      <a:r>
                        <a:rPr lang="en-US" dirty="0"/>
                        <a:t>Type</a:t>
                      </a:r>
                    </a:p>
                  </a:txBody>
                  <a:tcPr/>
                </a:tc>
                <a:tc>
                  <a:txBody>
                    <a:bodyPr/>
                    <a:lstStyle/>
                    <a:p>
                      <a:r>
                        <a:rPr lang="en-US" dirty="0"/>
                        <a:t>Ideal Workloads</a:t>
                      </a:r>
                    </a:p>
                  </a:txBody>
                  <a:tcPr/>
                </a:tc>
                <a:tc>
                  <a:txBody>
                    <a:bodyPr/>
                    <a:lstStyle/>
                    <a:p>
                      <a:r>
                        <a:rPr lang="en-US" dirty="0"/>
                        <a:t> Differences</a:t>
                      </a:r>
                    </a:p>
                  </a:txBody>
                  <a:tcPr/>
                </a:tc>
                <a:extLst>
                  <a:ext uri="{0D108BD9-81ED-4DB2-BD59-A6C34878D82A}">
                    <a16:rowId xmlns:a16="http://schemas.microsoft.com/office/drawing/2014/main" val="3222967621"/>
                  </a:ext>
                </a:extLst>
              </a:tr>
              <a:tr h="370840">
                <a:tc>
                  <a:txBody>
                    <a:bodyPr/>
                    <a:lstStyle/>
                    <a:p>
                      <a:r>
                        <a:rPr lang="en-US" dirty="0"/>
                        <a:t>Default</a:t>
                      </a:r>
                    </a:p>
                  </a:txBody>
                  <a:tcPr/>
                </a:tc>
                <a:tc>
                  <a:txBody>
                    <a:bodyPr/>
                    <a:lstStyle/>
                    <a:p>
                      <a:pPr marL="285750" indent="-285750">
                        <a:buFont typeface="Arial" panose="020B0604020202020204" pitchFamily="34" charset="0"/>
                        <a:buChar char="•"/>
                      </a:pPr>
                      <a:r>
                        <a:rPr lang="en-US" dirty="0"/>
                        <a:t>General purpose file </a:t>
                      </a:r>
                      <a:r>
                        <a:rPr lang="en-US" dirty="0" err="1"/>
                        <a:t>server:Team</a:t>
                      </a:r>
                      <a:r>
                        <a:rPr lang="en-US" dirty="0"/>
                        <a:t> shares</a:t>
                      </a:r>
                    </a:p>
                    <a:p>
                      <a:pPr marL="285750" indent="-285750">
                        <a:buFont typeface="Arial" panose="020B0604020202020204" pitchFamily="34" charset="0"/>
                        <a:buChar char="•"/>
                      </a:pPr>
                      <a:r>
                        <a:rPr lang="en-US" dirty="0"/>
                        <a:t>Work Folders</a:t>
                      </a:r>
                    </a:p>
                    <a:p>
                      <a:pPr marL="285750" indent="-285750">
                        <a:buFont typeface="Arial" panose="020B0604020202020204" pitchFamily="34" charset="0"/>
                        <a:buChar char="•"/>
                      </a:pPr>
                      <a:r>
                        <a:rPr lang="en-US" dirty="0"/>
                        <a:t>Folder redirection</a:t>
                      </a:r>
                    </a:p>
                    <a:p>
                      <a:pPr marL="285750" indent="-285750">
                        <a:buFont typeface="Arial" panose="020B0604020202020204" pitchFamily="34" charset="0"/>
                        <a:buChar char="•"/>
                      </a:pPr>
                      <a:r>
                        <a:rPr lang="en-US" dirty="0"/>
                        <a:t>Software development shares</a:t>
                      </a:r>
                    </a:p>
                  </a:txBody>
                  <a:tcPr/>
                </a:tc>
                <a:tc>
                  <a:txBody>
                    <a:bodyPr/>
                    <a:lstStyle/>
                    <a:p>
                      <a:pPr marL="285750" indent="-285750">
                        <a:buFont typeface="Arial" panose="020B0604020202020204" pitchFamily="34" charset="0"/>
                        <a:buChar char="•"/>
                      </a:pPr>
                      <a:r>
                        <a:rPr lang="en-US" dirty="0"/>
                        <a:t>Background optimization</a:t>
                      </a:r>
                    </a:p>
                    <a:p>
                      <a:pPr marL="285750" indent="-285750">
                        <a:buFont typeface="Arial" panose="020B0604020202020204" pitchFamily="34" charset="0"/>
                        <a:buChar char="•"/>
                      </a:pPr>
                      <a:r>
                        <a:rPr lang="en-US" dirty="0"/>
                        <a:t>Default optimization policy:</a:t>
                      </a:r>
                    </a:p>
                    <a:p>
                      <a:pPr marL="742950" lvl="1" indent="-285750">
                        <a:buFont typeface="Arial" panose="020B0604020202020204" pitchFamily="34" charset="0"/>
                        <a:buChar char="•"/>
                      </a:pPr>
                      <a:r>
                        <a:rPr lang="en-US" dirty="0"/>
                        <a:t>Minimum file age = 3 days</a:t>
                      </a:r>
                    </a:p>
                    <a:p>
                      <a:pPr marL="742950" lvl="1" indent="-285750">
                        <a:buFont typeface="Arial" panose="020B0604020202020204" pitchFamily="34" charset="0"/>
                        <a:buChar char="•"/>
                      </a:pPr>
                      <a:r>
                        <a:rPr lang="en-US" dirty="0"/>
                        <a:t>Optimize in-use files = No</a:t>
                      </a:r>
                    </a:p>
                    <a:p>
                      <a:pPr marL="742950" lvl="1" indent="-285750">
                        <a:buFont typeface="Arial" panose="020B0604020202020204" pitchFamily="34" charset="0"/>
                        <a:buChar char="•"/>
                      </a:pPr>
                      <a:r>
                        <a:rPr lang="en-US" dirty="0"/>
                        <a:t>Optimize partial files = No</a:t>
                      </a:r>
                    </a:p>
                  </a:txBody>
                  <a:tcPr/>
                </a:tc>
                <a:extLst>
                  <a:ext uri="{0D108BD9-81ED-4DB2-BD59-A6C34878D82A}">
                    <a16:rowId xmlns:a16="http://schemas.microsoft.com/office/drawing/2014/main" val="968608854"/>
                  </a:ext>
                </a:extLst>
              </a:tr>
            </a:tbl>
          </a:graphicData>
        </a:graphic>
      </p:graphicFrame>
    </p:spTree>
    <p:extLst>
      <p:ext uri="{BB962C8B-B14F-4D97-AF65-F5344CB8AC3E}">
        <p14:creationId xmlns:p14="http://schemas.microsoft.com/office/powerpoint/2010/main" val="401220959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Type?</a:t>
            </a:r>
          </a:p>
        </p:txBody>
      </p:sp>
      <p:graphicFrame>
        <p:nvGraphicFramePr>
          <p:cNvPr id="4" name="Table 3"/>
          <p:cNvGraphicFramePr>
            <a:graphicFrameLocks noGrp="1"/>
          </p:cNvGraphicFramePr>
          <p:nvPr>
            <p:extLst>
              <p:ext uri="{D42A27DB-BD31-4B8C-83A1-F6EECF244321}">
                <p14:modId xmlns:p14="http://schemas.microsoft.com/office/powerpoint/2010/main" val="3967558079"/>
              </p:ext>
            </p:extLst>
          </p:nvPr>
        </p:nvGraphicFramePr>
        <p:xfrm>
          <a:off x="233750" y="1131590"/>
          <a:ext cx="8712968" cy="3205480"/>
        </p:xfrm>
        <a:graphic>
          <a:graphicData uri="http://schemas.openxmlformats.org/drawingml/2006/table">
            <a:tbl>
              <a:tblPr firstRow="1" bandRow="1">
                <a:tableStyleId>{5C22544A-7EE6-4342-B048-85BDC9FD1C3A}</a:tableStyleId>
              </a:tblPr>
              <a:tblGrid>
                <a:gridCol w="1327690">
                  <a:extLst>
                    <a:ext uri="{9D8B030D-6E8A-4147-A177-3AD203B41FA5}">
                      <a16:colId xmlns:a16="http://schemas.microsoft.com/office/drawing/2014/main" val="2030671554"/>
                    </a:ext>
                  </a:extLst>
                </a:gridCol>
                <a:gridCol w="3692639">
                  <a:extLst>
                    <a:ext uri="{9D8B030D-6E8A-4147-A177-3AD203B41FA5}">
                      <a16:colId xmlns:a16="http://schemas.microsoft.com/office/drawing/2014/main" val="1423145821"/>
                    </a:ext>
                  </a:extLst>
                </a:gridCol>
                <a:gridCol w="3692639">
                  <a:extLst>
                    <a:ext uri="{9D8B030D-6E8A-4147-A177-3AD203B41FA5}">
                      <a16:colId xmlns:a16="http://schemas.microsoft.com/office/drawing/2014/main" val="1585938515"/>
                    </a:ext>
                  </a:extLst>
                </a:gridCol>
              </a:tblGrid>
              <a:tr h="370840">
                <a:tc>
                  <a:txBody>
                    <a:bodyPr/>
                    <a:lstStyle/>
                    <a:p>
                      <a:r>
                        <a:rPr lang="en-US" dirty="0"/>
                        <a:t>Type</a:t>
                      </a:r>
                    </a:p>
                  </a:txBody>
                  <a:tcPr/>
                </a:tc>
                <a:tc>
                  <a:txBody>
                    <a:bodyPr/>
                    <a:lstStyle/>
                    <a:p>
                      <a:r>
                        <a:rPr lang="en-US" dirty="0"/>
                        <a:t>Ideal Workloads</a:t>
                      </a:r>
                    </a:p>
                  </a:txBody>
                  <a:tcPr/>
                </a:tc>
                <a:tc>
                  <a:txBody>
                    <a:bodyPr/>
                    <a:lstStyle/>
                    <a:p>
                      <a:r>
                        <a:rPr lang="en-US" dirty="0"/>
                        <a:t> Differences</a:t>
                      </a:r>
                    </a:p>
                  </a:txBody>
                  <a:tcPr/>
                </a:tc>
                <a:extLst>
                  <a:ext uri="{0D108BD9-81ED-4DB2-BD59-A6C34878D82A}">
                    <a16:rowId xmlns:a16="http://schemas.microsoft.com/office/drawing/2014/main" val="3222967621"/>
                  </a:ext>
                </a:extLst>
              </a:tr>
              <a:tr h="370840">
                <a:tc>
                  <a:txBody>
                    <a:bodyPr/>
                    <a:lstStyle/>
                    <a:p>
                      <a:r>
                        <a:rPr lang="en-US" dirty="0"/>
                        <a:t>Hyper-V</a:t>
                      </a:r>
                    </a:p>
                  </a:txBody>
                  <a:tcPr/>
                </a:tc>
                <a:tc>
                  <a:txBody>
                    <a:bodyPr/>
                    <a:lstStyle/>
                    <a:p>
                      <a:pPr marL="285750" indent="-285750">
                        <a:buFont typeface="Arial" panose="020B0604020202020204" pitchFamily="34" charset="0"/>
                        <a:buChar char="•"/>
                      </a:pPr>
                      <a:r>
                        <a:rPr lang="en-US" dirty="0"/>
                        <a:t>Virtualized Desktop Infrastructure (VDI) servers</a:t>
                      </a:r>
                    </a:p>
                  </a:txBody>
                  <a:tcPr/>
                </a:tc>
                <a:tc>
                  <a:txBody>
                    <a:bodyPr/>
                    <a:lstStyle/>
                    <a:p>
                      <a:pPr marL="285750" indent="-285750">
                        <a:buFont typeface="Arial" panose="020B0604020202020204" pitchFamily="34" charset="0"/>
                        <a:buChar char="•"/>
                      </a:pPr>
                      <a:r>
                        <a:rPr lang="en-US" dirty="0"/>
                        <a:t>Background optimization</a:t>
                      </a:r>
                    </a:p>
                    <a:p>
                      <a:pPr marL="285750" indent="-285750">
                        <a:buFont typeface="Arial" panose="020B0604020202020204" pitchFamily="34" charset="0"/>
                        <a:buChar char="•"/>
                      </a:pPr>
                      <a:r>
                        <a:rPr lang="en-US" dirty="0"/>
                        <a:t>Default optimization policy:</a:t>
                      </a:r>
                    </a:p>
                    <a:p>
                      <a:pPr marL="742950" lvl="1" indent="-285750">
                        <a:buFont typeface="Arial" panose="020B0604020202020204" pitchFamily="34" charset="0"/>
                        <a:buChar char="•"/>
                      </a:pPr>
                      <a:r>
                        <a:rPr lang="en-US" dirty="0"/>
                        <a:t>Minimum file age = 3 days</a:t>
                      </a:r>
                    </a:p>
                    <a:p>
                      <a:pPr marL="742950" lvl="1" indent="-285750">
                        <a:buFont typeface="Arial" panose="020B0604020202020204" pitchFamily="34" charset="0"/>
                        <a:buChar char="•"/>
                      </a:pPr>
                      <a:r>
                        <a:rPr lang="en-US" dirty="0"/>
                        <a:t>Optimize in-use files = Yes</a:t>
                      </a:r>
                    </a:p>
                    <a:p>
                      <a:pPr marL="742950" lvl="1" indent="-285750">
                        <a:buFont typeface="Arial" panose="020B0604020202020204" pitchFamily="34" charset="0"/>
                        <a:buChar char="•"/>
                      </a:pPr>
                      <a:r>
                        <a:rPr lang="en-US" dirty="0"/>
                        <a:t>Optimize partial files = Yes</a:t>
                      </a:r>
                    </a:p>
                    <a:p>
                      <a:pPr marL="285750" indent="-285750">
                        <a:buFont typeface="Arial" panose="020B0604020202020204" pitchFamily="34" charset="0"/>
                        <a:buChar char="•"/>
                      </a:pPr>
                      <a:r>
                        <a:rPr lang="en-US" dirty="0"/>
                        <a:t>"Under-the-hood" tweaks for Hyper-V interop</a:t>
                      </a:r>
                    </a:p>
                  </a:txBody>
                  <a:tcPr/>
                </a:tc>
                <a:extLst>
                  <a:ext uri="{0D108BD9-81ED-4DB2-BD59-A6C34878D82A}">
                    <a16:rowId xmlns:a16="http://schemas.microsoft.com/office/drawing/2014/main" val="968608854"/>
                  </a:ext>
                </a:extLst>
              </a:tr>
            </a:tbl>
          </a:graphicData>
        </a:graphic>
      </p:graphicFrame>
    </p:spTree>
    <p:extLst>
      <p:ext uri="{BB962C8B-B14F-4D97-AF65-F5344CB8AC3E}">
        <p14:creationId xmlns:p14="http://schemas.microsoft.com/office/powerpoint/2010/main" val="1067398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Type?</a:t>
            </a:r>
          </a:p>
        </p:txBody>
      </p:sp>
      <p:graphicFrame>
        <p:nvGraphicFramePr>
          <p:cNvPr id="4" name="Table 3"/>
          <p:cNvGraphicFramePr>
            <a:graphicFrameLocks noGrp="1"/>
          </p:cNvGraphicFramePr>
          <p:nvPr>
            <p:extLst>
              <p:ext uri="{D42A27DB-BD31-4B8C-83A1-F6EECF244321}">
                <p14:modId xmlns:p14="http://schemas.microsoft.com/office/powerpoint/2010/main" val="453839928"/>
              </p:ext>
            </p:extLst>
          </p:nvPr>
        </p:nvGraphicFramePr>
        <p:xfrm>
          <a:off x="233750" y="915566"/>
          <a:ext cx="8712968" cy="3479800"/>
        </p:xfrm>
        <a:graphic>
          <a:graphicData uri="http://schemas.openxmlformats.org/drawingml/2006/table">
            <a:tbl>
              <a:tblPr firstRow="1" bandRow="1">
                <a:tableStyleId>{5C22544A-7EE6-4342-B048-85BDC9FD1C3A}</a:tableStyleId>
              </a:tblPr>
              <a:tblGrid>
                <a:gridCol w="1327690">
                  <a:extLst>
                    <a:ext uri="{9D8B030D-6E8A-4147-A177-3AD203B41FA5}">
                      <a16:colId xmlns:a16="http://schemas.microsoft.com/office/drawing/2014/main" val="2030671554"/>
                    </a:ext>
                  </a:extLst>
                </a:gridCol>
                <a:gridCol w="3692639">
                  <a:extLst>
                    <a:ext uri="{9D8B030D-6E8A-4147-A177-3AD203B41FA5}">
                      <a16:colId xmlns:a16="http://schemas.microsoft.com/office/drawing/2014/main" val="1423145821"/>
                    </a:ext>
                  </a:extLst>
                </a:gridCol>
                <a:gridCol w="3692639">
                  <a:extLst>
                    <a:ext uri="{9D8B030D-6E8A-4147-A177-3AD203B41FA5}">
                      <a16:colId xmlns:a16="http://schemas.microsoft.com/office/drawing/2014/main" val="1585938515"/>
                    </a:ext>
                  </a:extLst>
                </a:gridCol>
              </a:tblGrid>
              <a:tr h="370840">
                <a:tc>
                  <a:txBody>
                    <a:bodyPr/>
                    <a:lstStyle/>
                    <a:p>
                      <a:r>
                        <a:rPr lang="en-US" dirty="0"/>
                        <a:t>Type</a:t>
                      </a:r>
                    </a:p>
                  </a:txBody>
                  <a:tcPr/>
                </a:tc>
                <a:tc>
                  <a:txBody>
                    <a:bodyPr/>
                    <a:lstStyle/>
                    <a:p>
                      <a:r>
                        <a:rPr lang="en-US" dirty="0"/>
                        <a:t>Ideal Workloads</a:t>
                      </a:r>
                    </a:p>
                  </a:txBody>
                  <a:tcPr/>
                </a:tc>
                <a:tc>
                  <a:txBody>
                    <a:bodyPr/>
                    <a:lstStyle/>
                    <a:p>
                      <a:r>
                        <a:rPr lang="en-US" dirty="0"/>
                        <a:t> Differences</a:t>
                      </a:r>
                    </a:p>
                  </a:txBody>
                  <a:tcPr/>
                </a:tc>
                <a:extLst>
                  <a:ext uri="{0D108BD9-81ED-4DB2-BD59-A6C34878D82A}">
                    <a16:rowId xmlns:a16="http://schemas.microsoft.com/office/drawing/2014/main" val="3222967621"/>
                  </a:ext>
                </a:extLst>
              </a:tr>
              <a:tr h="370840">
                <a:tc>
                  <a:txBody>
                    <a:bodyPr/>
                    <a:lstStyle/>
                    <a:p>
                      <a:r>
                        <a:rPr lang="en-US" dirty="0"/>
                        <a:t>Backup</a:t>
                      </a:r>
                    </a:p>
                  </a:txBody>
                  <a:tcPr/>
                </a:tc>
                <a:tc>
                  <a:txBody>
                    <a:bodyPr/>
                    <a:lstStyle/>
                    <a:p>
                      <a:pPr marL="285750" indent="-285750">
                        <a:buFont typeface="Arial" panose="020B0604020202020204" pitchFamily="34" charset="0"/>
                        <a:buChar char="•"/>
                      </a:pPr>
                      <a:r>
                        <a:rPr lang="en-US" dirty="0"/>
                        <a:t>Virtualized backup applications</a:t>
                      </a:r>
                    </a:p>
                  </a:txBody>
                  <a:tcPr/>
                </a:tc>
                <a:tc>
                  <a:txBody>
                    <a:bodyPr/>
                    <a:lstStyle/>
                    <a:p>
                      <a:pPr marL="285750" indent="-285750">
                        <a:buFont typeface="Arial" panose="020B0604020202020204" pitchFamily="34" charset="0"/>
                        <a:buChar char="•"/>
                      </a:pPr>
                      <a:r>
                        <a:rPr lang="en-US" dirty="0"/>
                        <a:t>Priority optimization</a:t>
                      </a:r>
                    </a:p>
                    <a:p>
                      <a:pPr marL="285750" indent="-285750">
                        <a:buFont typeface="Arial" panose="020B0604020202020204" pitchFamily="34" charset="0"/>
                        <a:buChar char="•"/>
                      </a:pPr>
                      <a:r>
                        <a:rPr lang="en-US" dirty="0"/>
                        <a:t>Default optimization policy:</a:t>
                      </a:r>
                    </a:p>
                    <a:p>
                      <a:pPr marL="742950" lvl="1" indent="-285750">
                        <a:buFont typeface="Arial" panose="020B0604020202020204" pitchFamily="34" charset="0"/>
                        <a:buChar char="•"/>
                      </a:pPr>
                      <a:r>
                        <a:rPr lang="en-US" dirty="0"/>
                        <a:t>Minimum file age = 0 days</a:t>
                      </a:r>
                    </a:p>
                    <a:p>
                      <a:pPr marL="742950" lvl="1" indent="-285750">
                        <a:buFont typeface="Arial" panose="020B0604020202020204" pitchFamily="34" charset="0"/>
                        <a:buChar char="•"/>
                      </a:pPr>
                      <a:r>
                        <a:rPr lang="en-US" dirty="0"/>
                        <a:t>Optimize in-use files = Yes</a:t>
                      </a:r>
                    </a:p>
                    <a:p>
                      <a:pPr marL="742950" lvl="1" indent="-285750">
                        <a:buFont typeface="Arial" panose="020B0604020202020204" pitchFamily="34" charset="0"/>
                        <a:buChar char="•"/>
                      </a:pPr>
                      <a:r>
                        <a:rPr lang="en-US" dirty="0"/>
                        <a:t>Optimize partial files = No</a:t>
                      </a:r>
                    </a:p>
                    <a:p>
                      <a:pPr marL="285750" indent="-285750">
                        <a:buFont typeface="Arial" panose="020B0604020202020204" pitchFamily="34" charset="0"/>
                        <a:buChar char="•"/>
                      </a:pPr>
                      <a:r>
                        <a:rPr lang="en-US" dirty="0"/>
                        <a:t>"Under-the-hood" tweaks for interop with DPM/DPM-like solutions</a:t>
                      </a:r>
                    </a:p>
                  </a:txBody>
                  <a:tcPr/>
                </a:tc>
                <a:extLst>
                  <a:ext uri="{0D108BD9-81ED-4DB2-BD59-A6C34878D82A}">
                    <a16:rowId xmlns:a16="http://schemas.microsoft.com/office/drawing/2014/main" val="968608854"/>
                  </a:ext>
                </a:extLst>
              </a:tr>
            </a:tbl>
          </a:graphicData>
        </a:graphic>
      </p:graphicFrame>
    </p:spTree>
    <p:extLst>
      <p:ext uri="{BB962C8B-B14F-4D97-AF65-F5344CB8AC3E}">
        <p14:creationId xmlns:p14="http://schemas.microsoft.com/office/powerpoint/2010/main" val="122668234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30158" y="203078"/>
            <a:ext cx="6483683" cy="4737343"/>
          </a:xfrm>
          <a:prstGeom prst="rect">
            <a:avLst/>
          </a:prstGeom>
        </p:spPr>
      </p:pic>
    </p:spTree>
    <p:extLst>
      <p:ext uri="{BB962C8B-B14F-4D97-AF65-F5344CB8AC3E}">
        <p14:creationId xmlns:p14="http://schemas.microsoft.com/office/powerpoint/2010/main" val="29232058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is your friend</a:t>
            </a:r>
          </a:p>
        </p:txBody>
      </p:sp>
      <p:sp>
        <p:nvSpPr>
          <p:cNvPr id="3" name="Text Placeholder 2"/>
          <p:cNvSpPr>
            <a:spLocks noGrp="1"/>
          </p:cNvSpPr>
          <p:nvPr>
            <p:ph type="body" sz="quarter" idx="10"/>
          </p:nvPr>
        </p:nvSpPr>
        <p:spPr/>
        <p:txBody>
          <a:bodyPr/>
          <a:lstStyle/>
          <a:p>
            <a:r>
              <a:rPr lang="en-US" sz="1000" dirty="0">
                <a:solidFill>
                  <a:srgbClr val="006400"/>
                </a:solidFill>
                <a:latin typeface="Lucida Console" panose="020B0609040504020204" pitchFamily="49" charset="0"/>
              </a:rPr>
              <a:t># What commands?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Get-Command</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–Module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Deduplication</a:t>
            </a:r>
            <a:r>
              <a:rPr lang="en-US" sz="1000" dirty="0">
                <a:solidFill>
                  <a:prstClr val="black"/>
                </a:solidFill>
                <a:latin typeface="Lucida Console" panose="020B0609040504020204" pitchFamily="49" charset="0"/>
              </a:rPr>
              <a:t> </a:t>
            </a:r>
          </a:p>
          <a:p>
            <a:r>
              <a:rPr lang="en-US" sz="1000" dirty="0">
                <a:solidFill>
                  <a:srgbClr val="006400"/>
                </a:solidFill>
                <a:latin typeface="Lucida Console" panose="020B0609040504020204" pitchFamily="49" charset="0"/>
              </a:rPr>
              <a:t># Enables data deduplication on one or more volumes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Enable-</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a:t>
            </a:r>
            <a:r>
              <a:rPr lang="en-US" sz="1000" dirty="0" err="1">
                <a:solidFill>
                  <a:srgbClr val="000080"/>
                </a:solidFill>
                <a:latin typeface="Lucida Console" panose="020B0609040504020204" pitchFamily="49" charset="0"/>
              </a:rPr>
              <a:t>UsageType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Backup</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Start-</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-Memory</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50</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-Cores</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2</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Disables data deduplication activity on one or more volumes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Disable-</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Expands an optimized file into its original location</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Expand-</a:t>
            </a:r>
            <a:r>
              <a:rPr lang="en-US" sz="1000" dirty="0" err="1">
                <a:solidFill>
                  <a:srgbClr val="0000FF"/>
                </a:solidFill>
                <a:latin typeface="Lucida Console" panose="020B0609040504020204" pitchFamily="49" charset="0"/>
              </a:rPr>
              <a:t>DedupFile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-Path</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'G:\02 - VBO Backup\02 - VBO BackupD2017-01-08T230032.vib'</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status and information for currently running or queued deduplication jobs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metadata for volumes that have data deduplication metadata.</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DedupMetadata</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the deduplication job schedule defined on the computer.</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GarbageCollection</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deduplication status for volumes that have data deduplication metadata.</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DedupStatus</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deduplication volumes that have data deduplication metadata.</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Measures potential disk space on a volume.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Measure-</a:t>
            </a:r>
            <a:r>
              <a:rPr lang="en-US" sz="1000" dirty="0" err="1">
                <a:solidFill>
                  <a:srgbClr val="0000FF"/>
                </a:solidFill>
                <a:latin typeface="Lucida Console" panose="020B0609040504020204" pitchFamily="49" charset="0"/>
              </a:rPr>
              <a:t>DedupFileMetadata</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-Path</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Creates a data deduplication schedule.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New-</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-Name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MikeSchedule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-Days</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Saturday</a:t>
            </a:r>
            <a:r>
              <a:rPr lang="en-US" sz="1000" dirty="0" err="1">
                <a:solidFill>
                  <a:srgbClr val="A9A9A9"/>
                </a:solidFill>
                <a:latin typeface="Lucida Console" panose="020B0609040504020204" pitchFamily="49" charset="0"/>
              </a:rPr>
              <a:t>,</a:t>
            </a:r>
            <a:r>
              <a:rPr lang="en-US" sz="1000" dirty="0" err="1">
                <a:solidFill>
                  <a:srgbClr val="8A2BE2"/>
                </a:solidFill>
                <a:latin typeface="Lucida Console" panose="020B0609040504020204" pitchFamily="49" charset="0"/>
              </a:rPr>
              <a:t>Sunday</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-Start</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10:00</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a:t>
            </a:r>
            <a:r>
              <a:rPr lang="en-US" sz="1000" dirty="0" err="1">
                <a:solidFill>
                  <a:srgbClr val="000080"/>
                </a:solidFill>
                <a:latin typeface="Lucida Console" panose="020B0609040504020204" pitchFamily="49" charset="0"/>
              </a:rPr>
              <a:t>DurationHours</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8</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Changes configuration settings for data deduplication schedules.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Set-</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-Name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MikeSchedule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-Days</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Saturday</a:t>
            </a:r>
            <a:r>
              <a:rPr lang="en-US" sz="1000" dirty="0" err="1">
                <a:solidFill>
                  <a:srgbClr val="A9A9A9"/>
                </a:solidFill>
                <a:latin typeface="Lucida Console" panose="020B0609040504020204" pitchFamily="49" charset="0"/>
              </a:rPr>
              <a:t>,</a:t>
            </a:r>
            <a:r>
              <a:rPr lang="en-US" sz="1000" dirty="0" err="1">
                <a:solidFill>
                  <a:srgbClr val="8A2BE2"/>
                </a:solidFill>
                <a:latin typeface="Lucida Console" panose="020B0609040504020204" pitchFamily="49" charset="0"/>
              </a:rPr>
              <a:t>Sunday</a:t>
            </a:r>
            <a:r>
              <a:rPr lang="en-US" sz="1000" dirty="0" err="1">
                <a:solidFill>
                  <a:srgbClr val="A9A9A9"/>
                </a:solidFill>
                <a:latin typeface="Lucida Console" panose="020B0609040504020204" pitchFamily="49" charset="0"/>
              </a:rPr>
              <a:t>,</a:t>
            </a:r>
            <a:r>
              <a:rPr lang="en-US" sz="1000" dirty="0" err="1">
                <a:solidFill>
                  <a:srgbClr val="8A2BE2"/>
                </a:solidFill>
                <a:latin typeface="Lucida Console" panose="020B0609040504020204" pitchFamily="49" charset="0"/>
              </a:rPr>
              <a:t>Monday</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Deletes a deduplication schedule.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Remove-</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-Name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MikeSchedule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Changes data deduplication settings on one or more volumes.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Set-</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a:t>
            </a:r>
            <a:r>
              <a:rPr lang="en-US" sz="1000" dirty="0" err="1">
                <a:solidFill>
                  <a:srgbClr val="000080"/>
                </a:solidFill>
                <a:latin typeface="Lucida Console" panose="020B0609040504020204" pitchFamily="49" charset="0"/>
              </a:rPr>
              <a:t>ExcludeFolder</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G:\Backups</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Starts a data deduplication job.</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Start-</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–Memory</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5</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Cancels one or more specified data deduplication jobs.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Stop-</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Scans volumes for fresh data deduplication savings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Update-</a:t>
            </a:r>
            <a:r>
              <a:rPr lang="en-US" sz="1000" dirty="0" err="1">
                <a:solidFill>
                  <a:srgbClr val="0000FF"/>
                </a:solidFill>
                <a:latin typeface="Lucida Console" panose="020B0609040504020204" pitchFamily="49" charset="0"/>
              </a:rPr>
              <a:t>DedupStatus</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prstClr val="black"/>
                </a:solidFill>
                <a:latin typeface="Lucida Console" panose="020B0609040504020204" pitchFamily="49" charset="0"/>
              </a:rPr>
              <a:t> </a:t>
            </a:r>
          </a:p>
          <a:p>
            <a:endParaRPr lang="en-US" sz="1000" dirty="0"/>
          </a:p>
        </p:txBody>
      </p:sp>
    </p:spTree>
    <p:extLst>
      <p:ext uri="{BB962C8B-B14F-4D97-AF65-F5344CB8AC3E}">
        <p14:creationId xmlns:p14="http://schemas.microsoft.com/office/powerpoint/2010/main" val="278980422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Dedu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9516" y="100976"/>
            <a:ext cx="8744972" cy="4919046"/>
          </a:xfrm>
          <a:prstGeom prst="rect">
            <a:avLst/>
          </a:prstGeom>
        </p:spPr>
      </p:pic>
    </p:spTree>
    <p:extLst>
      <p:ext uri="{BB962C8B-B14F-4D97-AF65-F5344CB8AC3E}">
        <p14:creationId xmlns:p14="http://schemas.microsoft.com/office/powerpoint/2010/main" val="330870271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a:t>
            </a:r>
          </a:p>
        </p:txBody>
      </p:sp>
      <p:sp>
        <p:nvSpPr>
          <p:cNvPr id="3" name="Text Placeholder 2"/>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735891420"/>
              </p:ext>
            </p:extLst>
          </p:nvPr>
        </p:nvGraphicFramePr>
        <p:xfrm>
          <a:off x="179513" y="861835"/>
          <a:ext cx="8712966" cy="3571240"/>
        </p:xfrm>
        <a:graphic>
          <a:graphicData uri="http://schemas.openxmlformats.org/drawingml/2006/table">
            <a:tbl>
              <a:tblPr firstRow="1" bandRow="1">
                <a:tableStyleId>{5C22544A-7EE6-4342-B048-85BDC9FD1C3A}</a:tableStyleId>
              </a:tblPr>
              <a:tblGrid>
                <a:gridCol w="1944215">
                  <a:extLst>
                    <a:ext uri="{9D8B030D-6E8A-4147-A177-3AD203B41FA5}">
                      <a16:colId xmlns:a16="http://schemas.microsoft.com/office/drawing/2014/main" val="3185351709"/>
                    </a:ext>
                  </a:extLst>
                </a:gridCol>
                <a:gridCol w="4680520">
                  <a:extLst>
                    <a:ext uri="{9D8B030D-6E8A-4147-A177-3AD203B41FA5}">
                      <a16:colId xmlns:a16="http://schemas.microsoft.com/office/drawing/2014/main" val="1747488864"/>
                    </a:ext>
                  </a:extLst>
                </a:gridCol>
                <a:gridCol w="2088231">
                  <a:extLst>
                    <a:ext uri="{9D8B030D-6E8A-4147-A177-3AD203B41FA5}">
                      <a16:colId xmlns:a16="http://schemas.microsoft.com/office/drawing/2014/main" val="170688455"/>
                    </a:ext>
                  </a:extLst>
                </a:gridCol>
              </a:tblGrid>
              <a:tr h="370840">
                <a:tc>
                  <a:txBody>
                    <a:bodyPr/>
                    <a:lstStyle/>
                    <a:p>
                      <a:r>
                        <a:rPr lang="en-US" dirty="0"/>
                        <a:t>Name</a:t>
                      </a:r>
                    </a:p>
                  </a:txBody>
                  <a:tcPr/>
                </a:tc>
                <a:tc>
                  <a:txBody>
                    <a:bodyPr/>
                    <a:lstStyle/>
                    <a:p>
                      <a:r>
                        <a:rPr lang="en-US" dirty="0"/>
                        <a:t>Description</a:t>
                      </a:r>
                    </a:p>
                  </a:txBody>
                  <a:tcPr/>
                </a:tc>
                <a:tc>
                  <a:txBody>
                    <a:bodyPr/>
                    <a:lstStyle/>
                    <a:p>
                      <a:r>
                        <a:rPr lang="en-US" dirty="0"/>
                        <a:t>Schedule</a:t>
                      </a:r>
                    </a:p>
                  </a:txBody>
                  <a:tcPr/>
                </a:tc>
                <a:extLst>
                  <a:ext uri="{0D108BD9-81ED-4DB2-BD59-A6C34878D82A}">
                    <a16:rowId xmlns:a16="http://schemas.microsoft.com/office/drawing/2014/main" val="605564703"/>
                  </a:ext>
                </a:extLst>
              </a:tr>
              <a:tr h="370840">
                <a:tc>
                  <a:txBody>
                    <a:bodyPr/>
                    <a:lstStyle/>
                    <a:p>
                      <a:r>
                        <a:rPr lang="en-US" dirty="0"/>
                        <a:t>Optimization</a:t>
                      </a:r>
                    </a:p>
                  </a:txBody>
                  <a:tcPr/>
                </a:tc>
                <a:tc>
                  <a:txBody>
                    <a:bodyPr/>
                    <a:lstStyle/>
                    <a:p>
                      <a:r>
                        <a:rPr lang="en-US" dirty="0"/>
                        <a:t>The Optimization job </a:t>
                      </a:r>
                      <a:r>
                        <a:rPr lang="en-US" dirty="0" err="1"/>
                        <a:t>deduplicates</a:t>
                      </a:r>
                      <a:r>
                        <a:rPr lang="en-US" dirty="0"/>
                        <a:t> by chunking data on a volume per the volume policy settings, (optionally) compressing those chunks, and storing chunks uniquely in the chunk store.</a:t>
                      </a:r>
                    </a:p>
                  </a:txBody>
                  <a:tcPr/>
                </a:tc>
                <a:tc>
                  <a:txBody>
                    <a:bodyPr/>
                    <a:lstStyle/>
                    <a:p>
                      <a:r>
                        <a:rPr lang="en-US" dirty="0"/>
                        <a:t>Once every hour</a:t>
                      </a:r>
                    </a:p>
                  </a:txBody>
                  <a:tcPr/>
                </a:tc>
                <a:extLst>
                  <a:ext uri="{0D108BD9-81ED-4DB2-BD59-A6C34878D82A}">
                    <a16:rowId xmlns:a16="http://schemas.microsoft.com/office/drawing/2014/main" val="2733175507"/>
                  </a:ext>
                </a:extLst>
              </a:tr>
              <a:tr h="370840">
                <a:tc>
                  <a:txBody>
                    <a:bodyPr/>
                    <a:lstStyle/>
                    <a:p>
                      <a:r>
                        <a:rPr lang="en-US" dirty="0" err="1"/>
                        <a:t>Unoptimization</a:t>
                      </a:r>
                      <a:endParaRPr lang="en-US" dirty="0"/>
                    </a:p>
                  </a:txBody>
                  <a:tcPr/>
                </a:tc>
                <a:tc>
                  <a:txBody>
                    <a:bodyPr/>
                    <a:lstStyle/>
                    <a:p>
                      <a:r>
                        <a:rPr lang="en-US" dirty="0"/>
                        <a:t>The </a:t>
                      </a:r>
                      <a:r>
                        <a:rPr lang="en-US" dirty="0" err="1"/>
                        <a:t>Unoptimization</a:t>
                      </a:r>
                      <a:r>
                        <a:rPr lang="en-US" dirty="0"/>
                        <a:t> job, which is a special job that should only be run manually, undoes the optimization done by deduplication and disables Data Deduplication for that volume.</a:t>
                      </a:r>
                    </a:p>
                  </a:txBody>
                  <a:tcPr/>
                </a:tc>
                <a:tc>
                  <a:txBody>
                    <a:bodyPr/>
                    <a:lstStyle/>
                    <a:p>
                      <a:r>
                        <a:rPr lang="en-US" dirty="0"/>
                        <a:t>On-demand</a:t>
                      </a:r>
                    </a:p>
                  </a:txBody>
                  <a:tcPr/>
                </a:tc>
                <a:extLst>
                  <a:ext uri="{0D108BD9-81ED-4DB2-BD59-A6C34878D82A}">
                    <a16:rowId xmlns:a16="http://schemas.microsoft.com/office/drawing/2014/main" val="2875601217"/>
                  </a:ext>
                </a:extLst>
              </a:tr>
            </a:tbl>
          </a:graphicData>
        </a:graphic>
      </p:graphicFrame>
    </p:spTree>
    <p:extLst>
      <p:ext uri="{BB962C8B-B14F-4D97-AF65-F5344CB8AC3E}">
        <p14:creationId xmlns:p14="http://schemas.microsoft.com/office/powerpoint/2010/main" val="326601707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a:t>
            </a:r>
          </a:p>
        </p:txBody>
      </p:sp>
      <p:sp>
        <p:nvSpPr>
          <p:cNvPr id="3" name="Text Placeholder 2"/>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474147094"/>
              </p:ext>
            </p:extLst>
          </p:nvPr>
        </p:nvGraphicFramePr>
        <p:xfrm>
          <a:off x="179513" y="861835"/>
          <a:ext cx="8712966" cy="4119880"/>
        </p:xfrm>
        <a:graphic>
          <a:graphicData uri="http://schemas.openxmlformats.org/drawingml/2006/table">
            <a:tbl>
              <a:tblPr firstRow="1" bandRow="1">
                <a:tableStyleId>{5C22544A-7EE6-4342-B048-85BDC9FD1C3A}</a:tableStyleId>
              </a:tblPr>
              <a:tblGrid>
                <a:gridCol w="1944215">
                  <a:extLst>
                    <a:ext uri="{9D8B030D-6E8A-4147-A177-3AD203B41FA5}">
                      <a16:colId xmlns:a16="http://schemas.microsoft.com/office/drawing/2014/main" val="3185351709"/>
                    </a:ext>
                  </a:extLst>
                </a:gridCol>
                <a:gridCol w="4680520">
                  <a:extLst>
                    <a:ext uri="{9D8B030D-6E8A-4147-A177-3AD203B41FA5}">
                      <a16:colId xmlns:a16="http://schemas.microsoft.com/office/drawing/2014/main" val="1747488864"/>
                    </a:ext>
                  </a:extLst>
                </a:gridCol>
                <a:gridCol w="2088231">
                  <a:extLst>
                    <a:ext uri="{9D8B030D-6E8A-4147-A177-3AD203B41FA5}">
                      <a16:colId xmlns:a16="http://schemas.microsoft.com/office/drawing/2014/main" val="170688455"/>
                    </a:ext>
                  </a:extLst>
                </a:gridCol>
              </a:tblGrid>
              <a:tr h="370840">
                <a:tc>
                  <a:txBody>
                    <a:bodyPr/>
                    <a:lstStyle/>
                    <a:p>
                      <a:r>
                        <a:rPr lang="en-US" dirty="0"/>
                        <a:t>Name</a:t>
                      </a:r>
                    </a:p>
                  </a:txBody>
                  <a:tcPr/>
                </a:tc>
                <a:tc>
                  <a:txBody>
                    <a:bodyPr/>
                    <a:lstStyle/>
                    <a:p>
                      <a:r>
                        <a:rPr lang="en-US" dirty="0"/>
                        <a:t>Description</a:t>
                      </a:r>
                    </a:p>
                  </a:txBody>
                  <a:tcPr/>
                </a:tc>
                <a:tc>
                  <a:txBody>
                    <a:bodyPr/>
                    <a:lstStyle/>
                    <a:p>
                      <a:r>
                        <a:rPr lang="en-US" dirty="0"/>
                        <a:t>Schedule</a:t>
                      </a:r>
                    </a:p>
                  </a:txBody>
                  <a:tcPr/>
                </a:tc>
                <a:extLst>
                  <a:ext uri="{0D108BD9-81ED-4DB2-BD59-A6C34878D82A}">
                    <a16:rowId xmlns:a16="http://schemas.microsoft.com/office/drawing/2014/main" val="605564703"/>
                  </a:ext>
                </a:extLst>
              </a:tr>
              <a:tr h="370840">
                <a:tc>
                  <a:txBody>
                    <a:bodyPr/>
                    <a:lstStyle/>
                    <a:p>
                      <a:r>
                        <a:rPr lang="en-US" dirty="0"/>
                        <a:t>Garbage Collection</a:t>
                      </a:r>
                    </a:p>
                  </a:txBody>
                  <a:tcPr/>
                </a:tc>
                <a:tc>
                  <a:txBody>
                    <a:bodyPr/>
                    <a:lstStyle/>
                    <a:p>
                      <a:r>
                        <a:rPr lang="en-US" dirty="0"/>
                        <a:t>The Garbage Collection job reclaims disk space by removing unnecessary chunks that are no longer being referenced by files that have been recently modified or deleted.</a:t>
                      </a:r>
                    </a:p>
                  </a:txBody>
                  <a:tcPr/>
                </a:tc>
                <a:tc>
                  <a:txBody>
                    <a:bodyPr/>
                    <a:lstStyle/>
                    <a:p>
                      <a:r>
                        <a:rPr lang="en-US" dirty="0"/>
                        <a:t>Every Saturday at 2:35 AM</a:t>
                      </a:r>
                    </a:p>
                  </a:txBody>
                  <a:tcPr/>
                </a:tc>
                <a:extLst>
                  <a:ext uri="{0D108BD9-81ED-4DB2-BD59-A6C34878D82A}">
                    <a16:rowId xmlns:a16="http://schemas.microsoft.com/office/drawing/2014/main" val="2733175507"/>
                  </a:ext>
                </a:extLst>
              </a:tr>
              <a:tr h="370840">
                <a:tc>
                  <a:txBody>
                    <a:bodyPr/>
                    <a:lstStyle/>
                    <a:p>
                      <a:r>
                        <a:rPr lang="en-US" dirty="0"/>
                        <a:t>Integrity Scrubbing</a:t>
                      </a:r>
                    </a:p>
                  </a:txBody>
                  <a:tcPr/>
                </a:tc>
                <a:tc>
                  <a:txBody>
                    <a:bodyPr/>
                    <a:lstStyle/>
                    <a:p>
                      <a:r>
                        <a:rPr lang="en-US" dirty="0"/>
                        <a:t>identifies corruption in the chunk store due to disk failures or bad sectors. When possible, DD can automatically use volume features to reconstruct the corrupted data. Additionally, DD keeps backup copies of popular chunks when they are referenced more than 100 times in an area called the hotspot.</a:t>
                      </a:r>
                    </a:p>
                  </a:txBody>
                  <a:tcPr/>
                </a:tc>
                <a:tc>
                  <a:txBody>
                    <a:bodyPr/>
                    <a:lstStyle/>
                    <a:p>
                      <a:r>
                        <a:rPr lang="en-US" dirty="0"/>
                        <a:t>Every Saturday at 3:35 AM</a:t>
                      </a:r>
                    </a:p>
                  </a:txBody>
                  <a:tcPr/>
                </a:tc>
                <a:extLst>
                  <a:ext uri="{0D108BD9-81ED-4DB2-BD59-A6C34878D82A}">
                    <a16:rowId xmlns:a16="http://schemas.microsoft.com/office/drawing/2014/main" val="2875601217"/>
                  </a:ext>
                </a:extLst>
              </a:tr>
            </a:tbl>
          </a:graphicData>
        </a:graphic>
      </p:graphicFrame>
    </p:spTree>
    <p:extLst>
      <p:ext uri="{BB962C8B-B14F-4D97-AF65-F5344CB8AC3E}">
        <p14:creationId xmlns:p14="http://schemas.microsoft.com/office/powerpoint/2010/main" val="31659376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073254"/>
          </a:xfrm>
          <a:prstGeom prst="rect">
            <a:avLst/>
          </a:prstGeom>
        </p:spPr>
      </p:pic>
      <p:sp>
        <p:nvSpPr>
          <p:cNvPr id="3"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Performance</a:t>
            </a:r>
            <a:endParaRPr lang="it-IT" sz="3200" dirty="0">
              <a:solidFill>
                <a:schemeClr val="bg1"/>
              </a:solidFill>
            </a:endParaRPr>
          </a:p>
        </p:txBody>
      </p:sp>
    </p:spTree>
    <p:extLst>
      <p:ext uri="{BB962C8B-B14F-4D97-AF65-F5344CB8AC3E}">
        <p14:creationId xmlns:p14="http://schemas.microsoft.com/office/powerpoint/2010/main" val="260388914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Available job-wide settings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54792311"/>
              </p:ext>
            </p:extLst>
          </p:nvPr>
        </p:nvGraphicFramePr>
        <p:xfrm>
          <a:off x="0" y="1059582"/>
          <a:ext cx="9144000" cy="390144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160240">
                  <a:extLst>
                    <a:ext uri="{9D8B030D-6E8A-4147-A177-3AD203B41FA5}">
                      <a16:colId xmlns:a16="http://schemas.microsoft.com/office/drawing/2014/main" val="950171161"/>
                    </a:ext>
                  </a:extLst>
                </a:gridCol>
                <a:gridCol w="2880320">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a:t>Type</a:t>
                      </a:r>
                    </a:p>
                  </a:txBody>
                  <a:tcPr/>
                </a:tc>
                <a:tc>
                  <a:txBody>
                    <a:bodyPr/>
                    <a:lstStyle/>
                    <a:p>
                      <a:r>
                        <a:rPr lang="en-US" sz="1100" dirty="0"/>
                        <a:t>The type of the job that should be scheduled</a:t>
                      </a:r>
                    </a:p>
                  </a:txBody>
                  <a:tcPr/>
                </a:tc>
                <a:tc>
                  <a:txBody>
                    <a:bodyPr/>
                    <a:lstStyle/>
                    <a:p>
                      <a:pPr marL="285750" indent="-285750">
                        <a:buFont typeface="Arial" panose="020B0604020202020204" pitchFamily="34" charset="0"/>
                        <a:buChar char="•"/>
                      </a:pPr>
                      <a:r>
                        <a:rPr lang="en-US" sz="1100" dirty="0"/>
                        <a:t>Optimization</a:t>
                      </a:r>
                    </a:p>
                    <a:p>
                      <a:pPr marL="285750" indent="-285750">
                        <a:buFont typeface="Arial" panose="020B0604020202020204" pitchFamily="34" charset="0"/>
                        <a:buChar char="•"/>
                      </a:pPr>
                      <a:r>
                        <a:rPr lang="en-US" sz="1100" dirty="0" err="1"/>
                        <a:t>GarbageCollection</a:t>
                      </a:r>
                      <a:endParaRPr lang="en-US" sz="1100" dirty="0"/>
                    </a:p>
                    <a:p>
                      <a:pPr marL="285750" indent="-285750">
                        <a:buFont typeface="Arial" panose="020B0604020202020204" pitchFamily="34" charset="0"/>
                        <a:buChar char="•"/>
                      </a:pPr>
                      <a:r>
                        <a:rPr lang="en-US" sz="1100" dirty="0"/>
                        <a:t>Scrubbing</a:t>
                      </a:r>
                    </a:p>
                  </a:txBody>
                  <a:tcPr/>
                </a:tc>
                <a:tc>
                  <a:txBody>
                    <a:bodyPr/>
                    <a:lstStyle/>
                    <a:p>
                      <a:r>
                        <a:rPr lang="en-US" sz="1100" dirty="0"/>
                        <a:t>This value is required because it is the type of job that you want to have be scheduled. This value cannot be changed after the task has been scheduled.</a:t>
                      </a:r>
                    </a:p>
                  </a:txBody>
                  <a:tcPr/>
                </a:tc>
                <a:extLst>
                  <a:ext uri="{0D108BD9-81ED-4DB2-BD59-A6C34878D82A}">
                    <a16:rowId xmlns:a16="http://schemas.microsoft.com/office/drawing/2014/main" val="2131507991"/>
                  </a:ext>
                </a:extLst>
              </a:tr>
              <a:tr h="370840">
                <a:tc>
                  <a:txBody>
                    <a:bodyPr/>
                    <a:lstStyle/>
                    <a:p>
                      <a:r>
                        <a:rPr lang="en-US" sz="1100" dirty="0"/>
                        <a:t>Priority</a:t>
                      </a:r>
                    </a:p>
                  </a:txBody>
                  <a:tcPr/>
                </a:tc>
                <a:tc>
                  <a:txBody>
                    <a:bodyPr/>
                    <a:lstStyle/>
                    <a:p>
                      <a:r>
                        <a:rPr lang="en-US" sz="1100" dirty="0"/>
                        <a:t>The system priority of the scheduled job</a:t>
                      </a:r>
                    </a:p>
                  </a:txBody>
                  <a:tcPr/>
                </a:tc>
                <a:tc>
                  <a:txBody>
                    <a:bodyPr/>
                    <a:lstStyle/>
                    <a:p>
                      <a:pPr marL="285750" indent="-285750">
                        <a:buFont typeface="Arial" panose="020B0604020202020204" pitchFamily="34" charset="0"/>
                        <a:buChar char="•"/>
                      </a:pPr>
                      <a:r>
                        <a:rPr lang="en-US" sz="1100" dirty="0"/>
                        <a:t>High</a:t>
                      </a:r>
                    </a:p>
                    <a:p>
                      <a:pPr marL="285750" indent="-285750">
                        <a:buFont typeface="Arial" panose="020B0604020202020204" pitchFamily="34" charset="0"/>
                        <a:buChar char="•"/>
                      </a:pPr>
                      <a:r>
                        <a:rPr lang="en-US" sz="1100" dirty="0"/>
                        <a:t>Medium</a:t>
                      </a:r>
                    </a:p>
                    <a:p>
                      <a:pPr marL="285750" indent="-285750">
                        <a:buFont typeface="Arial" panose="020B0604020202020204" pitchFamily="34" charset="0"/>
                        <a:buChar char="•"/>
                      </a:pPr>
                      <a:r>
                        <a:rPr lang="en-US" sz="1100" dirty="0"/>
                        <a:t>Low</a:t>
                      </a:r>
                    </a:p>
                  </a:txBody>
                  <a:tcPr/>
                </a:tc>
                <a:tc>
                  <a:txBody>
                    <a:bodyPr/>
                    <a:lstStyle/>
                    <a:p>
                      <a:r>
                        <a:rPr lang="en-US" sz="1100" dirty="0"/>
                        <a:t>This value helps the system determine how to allocate CPU time. High will use more CPU time, low will use less.</a:t>
                      </a:r>
                    </a:p>
                  </a:txBody>
                  <a:tcPr/>
                </a:tc>
                <a:extLst>
                  <a:ext uri="{0D108BD9-81ED-4DB2-BD59-A6C34878D82A}">
                    <a16:rowId xmlns:a16="http://schemas.microsoft.com/office/drawing/2014/main" val="393138732"/>
                  </a:ext>
                </a:extLst>
              </a:tr>
              <a:tr h="370840">
                <a:tc>
                  <a:txBody>
                    <a:bodyPr/>
                    <a:lstStyle/>
                    <a:p>
                      <a:r>
                        <a:rPr lang="en-US" sz="1100" dirty="0"/>
                        <a:t>Days</a:t>
                      </a:r>
                    </a:p>
                  </a:txBody>
                  <a:tcPr/>
                </a:tc>
                <a:tc>
                  <a:txBody>
                    <a:bodyPr/>
                    <a:lstStyle/>
                    <a:p>
                      <a:r>
                        <a:rPr lang="en-US" sz="1100" dirty="0"/>
                        <a:t>The days that the job is scheduled</a:t>
                      </a:r>
                    </a:p>
                  </a:txBody>
                  <a:tcPr/>
                </a:tc>
                <a:tc>
                  <a:txBody>
                    <a:bodyPr/>
                    <a:lstStyle/>
                    <a:p>
                      <a:pPr marL="285750" indent="-285750">
                        <a:buFont typeface="Arial" panose="020B0604020202020204" pitchFamily="34" charset="0"/>
                        <a:buChar char="•"/>
                      </a:pPr>
                      <a:r>
                        <a:rPr lang="en-US" sz="1100" dirty="0"/>
                        <a:t>An array of integers 0-6 representing the days of the week.</a:t>
                      </a:r>
                      <a:r>
                        <a:rPr lang="en-US" sz="1100" baseline="0" dirty="0"/>
                        <a:t> (0 = Sunday)</a:t>
                      </a:r>
                      <a:endParaRPr lang="en-US" sz="1100" dirty="0"/>
                    </a:p>
                  </a:txBody>
                  <a:tcPr/>
                </a:tc>
                <a:tc>
                  <a:txBody>
                    <a:bodyPr/>
                    <a:lstStyle/>
                    <a:p>
                      <a:r>
                        <a:rPr lang="en-US" sz="1100" dirty="0"/>
                        <a:t>Scheduled tasks have to run on at least one day.</a:t>
                      </a:r>
                    </a:p>
                  </a:txBody>
                  <a:tcPr/>
                </a:tc>
                <a:extLst>
                  <a:ext uri="{0D108BD9-81ED-4DB2-BD59-A6C34878D82A}">
                    <a16:rowId xmlns:a16="http://schemas.microsoft.com/office/drawing/2014/main" val="584526783"/>
                  </a:ext>
                </a:extLst>
              </a:tr>
              <a:tr h="370840">
                <a:tc>
                  <a:txBody>
                    <a:bodyPr/>
                    <a:lstStyle/>
                    <a:p>
                      <a:r>
                        <a:rPr lang="en-US" sz="1100" dirty="0"/>
                        <a:t>Cores</a:t>
                      </a:r>
                    </a:p>
                  </a:txBody>
                  <a:tcPr/>
                </a:tc>
                <a:tc>
                  <a:txBody>
                    <a:bodyPr/>
                    <a:lstStyle/>
                    <a:p>
                      <a:r>
                        <a:rPr lang="en-US" sz="1100" dirty="0"/>
                        <a:t>The percentage of cores on the system that a job should use</a:t>
                      </a:r>
                    </a:p>
                  </a:txBody>
                  <a:tcPr/>
                </a:tc>
                <a:tc>
                  <a:txBody>
                    <a:bodyPr/>
                    <a:lstStyle/>
                    <a:p>
                      <a:pPr marL="0" indent="0">
                        <a:buFont typeface="Arial" panose="020B0604020202020204" pitchFamily="34" charset="0"/>
                        <a:buNone/>
                      </a:pPr>
                      <a:r>
                        <a:rPr lang="en-US" sz="1100" dirty="0"/>
                        <a:t>Integers 0-100 (indicates a percentage)</a:t>
                      </a:r>
                    </a:p>
                  </a:txBody>
                  <a:tcPr/>
                </a:tc>
                <a:tc>
                  <a:txBody>
                    <a:bodyPr/>
                    <a:lstStyle/>
                    <a:p>
                      <a:r>
                        <a:rPr lang="en-US" sz="1100" dirty="0"/>
                        <a:t>To control what level of impact a job will have on the compute resources on the system</a:t>
                      </a:r>
                    </a:p>
                  </a:txBody>
                  <a:tcPr/>
                </a:tc>
                <a:extLst>
                  <a:ext uri="{0D108BD9-81ED-4DB2-BD59-A6C34878D82A}">
                    <a16:rowId xmlns:a16="http://schemas.microsoft.com/office/drawing/2014/main" val="3230464946"/>
                  </a:ext>
                </a:extLst>
              </a:tr>
              <a:tr h="370840">
                <a:tc>
                  <a:txBody>
                    <a:bodyPr/>
                    <a:lstStyle/>
                    <a:p>
                      <a:r>
                        <a:rPr lang="en-US" sz="1100" dirty="0" err="1"/>
                        <a:t>DurationHours</a:t>
                      </a:r>
                      <a:endParaRPr lang="en-US" sz="1100" dirty="0"/>
                    </a:p>
                  </a:txBody>
                  <a:tcPr/>
                </a:tc>
                <a:tc>
                  <a:txBody>
                    <a:bodyPr/>
                    <a:lstStyle/>
                    <a:p>
                      <a:r>
                        <a:rPr lang="en-US" sz="1100" dirty="0"/>
                        <a:t>The maximum number of hours a job should be allowed to run</a:t>
                      </a:r>
                    </a:p>
                  </a:txBody>
                  <a:tcPr/>
                </a:tc>
                <a:tc>
                  <a:txBody>
                    <a:bodyPr/>
                    <a:lstStyle/>
                    <a:p>
                      <a:pPr marL="0" indent="0">
                        <a:buFont typeface="Arial" panose="020B0604020202020204" pitchFamily="34" charset="0"/>
                        <a:buNone/>
                      </a:pPr>
                      <a:r>
                        <a:rPr lang="en-US" sz="1100" dirty="0"/>
                        <a:t>Positive integers</a:t>
                      </a:r>
                    </a:p>
                  </a:txBody>
                  <a:tcPr/>
                </a:tc>
                <a:tc>
                  <a:txBody>
                    <a:bodyPr/>
                    <a:lstStyle/>
                    <a:p>
                      <a:r>
                        <a:rPr lang="en-US" sz="1100" dirty="0"/>
                        <a:t>To prevent a job for running into a workload's non-idle hours</a:t>
                      </a:r>
                    </a:p>
                  </a:txBody>
                  <a:tcPr/>
                </a:tc>
                <a:extLst>
                  <a:ext uri="{0D108BD9-81ED-4DB2-BD59-A6C34878D82A}">
                    <a16:rowId xmlns:a16="http://schemas.microsoft.com/office/drawing/2014/main" val="3673118081"/>
                  </a:ext>
                </a:extLst>
              </a:tr>
            </a:tbl>
          </a:graphicData>
        </a:graphic>
      </p:graphicFrame>
    </p:spTree>
    <p:extLst>
      <p:ext uri="{BB962C8B-B14F-4D97-AF65-F5344CB8AC3E}">
        <p14:creationId xmlns:p14="http://schemas.microsoft.com/office/powerpoint/2010/main" val="122753336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65285590"/>
              </p:ext>
            </p:extLst>
          </p:nvPr>
        </p:nvGraphicFramePr>
        <p:xfrm>
          <a:off x="0" y="-20538"/>
          <a:ext cx="9144000" cy="520192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160240">
                  <a:extLst>
                    <a:ext uri="{9D8B030D-6E8A-4147-A177-3AD203B41FA5}">
                      <a16:colId xmlns:a16="http://schemas.microsoft.com/office/drawing/2014/main" val="950171161"/>
                    </a:ext>
                  </a:extLst>
                </a:gridCol>
                <a:gridCol w="2880320">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a:t>Enabled</a:t>
                      </a:r>
                    </a:p>
                  </a:txBody>
                  <a:tcPr/>
                </a:tc>
                <a:tc>
                  <a:txBody>
                    <a:bodyPr/>
                    <a:lstStyle/>
                    <a:p>
                      <a:r>
                        <a:rPr lang="en-US" sz="1100" dirty="0"/>
                        <a:t>Whether the job will run</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To disable a job without removing it</a:t>
                      </a:r>
                    </a:p>
                  </a:txBody>
                  <a:tcPr/>
                </a:tc>
                <a:extLst>
                  <a:ext uri="{0D108BD9-81ED-4DB2-BD59-A6C34878D82A}">
                    <a16:rowId xmlns:a16="http://schemas.microsoft.com/office/drawing/2014/main" val="2131507991"/>
                  </a:ext>
                </a:extLst>
              </a:tr>
              <a:tr h="370840">
                <a:tc>
                  <a:txBody>
                    <a:bodyPr/>
                    <a:lstStyle/>
                    <a:p>
                      <a:r>
                        <a:rPr lang="en-US" sz="1100" dirty="0"/>
                        <a:t>Full</a:t>
                      </a:r>
                    </a:p>
                  </a:txBody>
                  <a:tcPr/>
                </a:tc>
                <a:tc>
                  <a:txBody>
                    <a:bodyPr/>
                    <a:lstStyle/>
                    <a:p>
                      <a:r>
                        <a:rPr lang="en-US" sz="1100" dirty="0"/>
                        <a:t>For scheduling a full Garbage Collection job</a:t>
                      </a:r>
                    </a:p>
                  </a:txBody>
                  <a:tcPr/>
                </a:tc>
                <a:tc>
                  <a:txBody>
                    <a:bodyPr/>
                    <a:lstStyle/>
                    <a:p>
                      <a:pPr marL="0" indent="0">
                        <a:buFont typeface="Arial" panose="020B0604020202020204" pitchFamily="34" charset="0"/>
                        <a:buNone/>
                      </a:pPr>
                      <a:r>
                        <a:rPr lang="en-US" sz="1100" dirty="0"/>
                        <a:t>Switch (true/false)</a:t>
                      </a:r>
                    </a:p>
                  </a:txBody>
                  <a:tcPr/>
                </a:tc>
                <a:tc>
                  <a:txBody>
                    <a:bodyPr/>
                    <a:lstStyle/>
                    <a:p>
                      <a:r>
                        <a:rPr lang="en-US" sz="1100" dirty="0"/>
                        <a:t>By default, every fourth job is a full Garbage Collection job. With this switch, you can schedule full Garbage Collection to run more frequently</a:t>
                      </a:r>
                    </a:p>
                  </a:txBody>
                  <a:tcPr/>
                </a:tc>
                <a:extLst>
                  <a:ext uri="{0D108BD9-81ED-4DB2-BD59-A6C34878D82A}">
                    <a16:rowId xmlns:a16="http://schemas.microsoft.com/office/drawing/2014/main" val="393138732"/>
                  </a:ext>
                </a:extLst>
              </a:tr>
              <a:tr h="370840">
                <a:tc>
                  <a:txBody>
                    <a:bodyPr/>
                    <a:lstStyle/>
                    <a:p>
                      <a:r>
                        <a:rPr lang="en-US" sz="1100" dirty="0" err="1"/>
                        <a:t>InputOutputThrottle</a:t>
                      </a:r>
                      <a:endParaRPr lang="en-US" sz="1100" dirty="0"/>
                    </a:p>
                  </a:txBody>
                  <a:tcPr/>
                </a:tc>
                <a:tc>
                  <a:txBody>
                    <a:bodyPr/>
                    <a:lstStyle/>
                    <a:p>
                      <a:r>
                        <a:rPr lang="en-US" sz="1100" dirty="0"/>
                        <a:t>Specifies the amount of input/output throttling applied to the job</a:t>
                      </a:r>
                    </a:p>
                  </a:txBody>
                  <a:tcPr/>
                </a:tc>
                <a:tc>
                  <a:txBody>
                    <a:bodyPr/>
                    <a:lstStyle/>
                    <a:p>
                      <a:pPr marL="0" indent="0">
                        <a:buFont typeface="Arial" panose="020B0604020202020204" pitchFamily="34" charset="0"/>
                        <a:buNone/>
                      </a:pPr>
                      <a:r>
                        <a:rPr lang="en-US" sz="1100" dirty="0"/>
                        <a:t>Integers 0-100 (indicates a percentage)</a:t>
                      </a:r>
                    </a:p>
                  </a:txBody>
                  <a:tcPr/>
                </a:tc>
                <a:tc>
                  <a:txBody>
                    <a:bodyPr/>
                    <a:lstStyle/>
                    <a:p>
                      <a:r>
                        <a:rPr lang="en-US" sz="1100" dirty="0"/>
                        <a:t>Throttling ensures that jobs don't interfere with other I/O-intensive processes.</a:t>
                      </a:r>
                    </a:p>
                  </a:txBody>
                  <a:tcPr/>
                </a:tc>
                <a:extLst>
                  <a:ext uri="{0D108BD9-81ED-4DB2-BD59-A6C34878D82A}">
                    <a16:rowId xmlns:a16="http://schemas.microsoft.com/office/drawing/2014/main" val="584526783"/>
                  </a:ext>
                </a:extLst>
              </a:tr>
              <a:tr h="370840">
                <a:tc>
                  <a:txBody>
                    <a:bodyPr/>
                    <a:lstStyle/>
                    <a:p>
                      <a:r>
                        <a:rPr lang="en-US" sz="1100" dirty="0"/>
                        <a:t>Memory</a:t>
                      </a:r>
                    </a:p>
                  </a:txBody>
                  <a:tcPr/>
                </a:tc>
                <a:tc>
                  <a:txBody>
                    <a:bodyPr/>
                    <a:lstStyle/>
                    <a:p>
                      <a:r>
                        <a:rPr lang="en-US" sz="1100" dirty="0"/>
                        <a:t>The percentage of memory on the system that a job should use</a:t>
                      </a:r>
                    </a:p>
                  </a:txBody>
                  <a:tcPr/>
                </a:tc>
                <a:tc>
                  <a:txBody>
                    <a:bodyPr/>
                    <a:lstStyle/>
                    <a:p>
                      <a:pPr marL="0" indent="0">
                        <a:buFont typeface="Arial" panose="020B0604020202020204" pitchFamily="34" charset="0"/>
                        <a:buNone/>
                      </a:pPr>
                      <a:r>
                        <a:rPr lang="en-US" sz="1100" dirty="0"/>
                        <a:t>Integers 0-100 (indicates a percentage)</a:t>
                      </a:r>
                    </a:p>
                  </a:txBody>
                  <a:tcPr/>
                </a:tc>
                <a:tc>
                  <a:txBody>
                    <a:bodyPr/>
                    <a:lstStyle/>
                    <a:p>
                      <a:r>
                        <a:rPr lang="en-US" sz="1100" dirty="0"/>
                        <a:t>To control what level of impact the job will have on the memory resources of the system</a:t>
                      </a:r>
                    </a:p>
                  </a:txBody>
                  <a:tcPr/>
                </a:tc>
                <a:extLst>
                  <a:ext uri="{0D108BD9-81ED-4DB2-BD59-A6C34878D82A}">
                    <a16:rowId xmlns:a16="http://schemas.microsoft.com/office/drawing/2014/main" val="3230464946"/>
                  </a:ext>
                </a:extLst>
              </a:tr>
              <a:tr h="370840">
                <a:tc>
                  <a:txBody>
                    <a:bodyPr/>
                    <a:lstStyle/>
                    <a:p>
                      <a:r>
                        <a:rPr lang="en-US" sz="1100" dirty="0"/>
                        <a:t>Name</a:t>
                      </a:r>
                    </a:p>
                  </a:txBody>
                  <a:tcPr/>
                </a:tc>
                <a:tc>
                  <a:txBody>
                    <a:bodyPr/>
                    <a:lstStyle/>
                    <a:p>
                      <a:r>
                        <a:rPr lang="en-US" sz="1100" dirty="0"/>
                        <a:t>The name of the scheduled job</a:t>
                      </a:r>
                    </a:p>
                  </a:txBody>
                  <a:tcPr/>
                </a:tc>
                <a:tc>
                  <a:txBody>
                    <a:bodyPr/>
                    <a:lstStyle/>
                    <a:p>
                      <a:pPr marL="0" indent="0">
                        <a:buFont typeface="Arial" panose="020B0604020202020204" pitchFamily="34" charset="0"/>
                        <a:buNone/>
                      </a:pPr>
                      <a:r>
                        <a:rPr lang="en-US" sz="1100" dirty="0"/>
                        <a:t>String</a:t>
                      </a:r>
                    </a:p>
                  </a:txBody>
                  <a:tcPr/>
                </a:tc>
                <a:tc>
                  <a:txBody>
                    <a:bodyPr/>
                    <a:lstStyle/>
                    <a:p>
                      <a:r>
                        <a:rPr lang="en-US" sz="1100" dirty="0"/>
                        <a:t>A job must have a uniquely identifiable name.</a:t>
                      </a:r>
                    </a:p>
                  </a:txBody>
                  <a:tcPr/>
                </a:tc>
                <a:extLst>
                  <a:ext uri="{0D108BD9-81ED-4DB2-BD59-A6C34878D82A}">
                    <a16:rowId xmlns:a16="http://schemas.microsoft.com/office/drawing/2014/main" val="3673118081"/>
                  </a:ext>
                </a:extLst>
              </a:tr>
              <a:tr h="370840">
                <a:tc>
                  <a:txBody>
                    <a:bodyPr/>
                    <a:lstStyle/>
                    <a:p>
                      <a:r>
                        <a:rPr lang="en-US" sz="1100" dirty="0" err="1"/>
                        <a:t>ReadOnly</a:t>
                      </a:r>
                      <a:endParaRPr lang="en-US" sz="1100" dirty="0"/>
                    </a:p>
                  </a:txBody>
                  <a:tcPr/>
                </a:tc>
                <a:tc>
                  <a:txBody>
                    <a:bodyPr/>
                    <a:lstStyle/>
                    <a:p>
                      <a:r>
                        <a:rPr lang="en-US" sz="1100" dirty="0"/>
                        <a:t>Indicates that the scrubbing job processes and reports on corruptions that it finds, but does not run any repair actions</a:t>
                      </a:r>
                    </a:p>
                  </a:txBody>
                  <a:tcPr/>
                </a:tc>
                <a:tc>
                  <a:txBody>
                    <a:bodyPr/>
                    <a:lstStyle/>
                    <a:p>
                      <a:pPr marL="0" indent="0">
                        <a:buFont typeface="Arial" panose="020B0604020202020204" pitchFamily="34" charset="0"/>
                        <a:buNone/>
                      </a:pPr>
                      <a:r>
                        <a:rPr lang="en-US" sz="1100" dirty="0"/>
                        <a:t>Switch (true/false)</a:t>
                      </a:r>
                    </a:p>
                  </a:txBody>
                  <a:tcPr/>
                </a:tc>
                <a:tc>
                  <a:txBody>
                    <a:bodyPr/>
                    <a:lstStyle/>
                    <a:p>
                      <a:r>
                        <a:rPr lang="en-US" sz="1100" dirty="0"/>
                        <a:t>You want to manually restore files that sit on bad sections of the disk.</a:t>
                      </a:r>
                    </a:p>
                  </a:txBody>
                  <a:tcPr/>
                </a:tc>
                <a:extLst>
                  <a:ext uri="{0D108BD9-81ED-4DB2-BD59-A6C34878D82A}">
                    <a16:rowId xmlns:a16="http://schemas.microsoft.com/office/drawing/2014/main" val="3149225965"/>
                  </a:ext>
                </a:extLst>
              </a:tr>
              <a:tr h="370840">
                <a:tc>
                  <a:txBody>
                    <a:bodyPr/>
                    <a:lstStyle/>
                    <a:p>
                      <a:r>
                        <a:rPr lang="en-US" sz="1100" dirty="0"/>
                        <a:t>Start</a:t>
                      </a:r>
                    </a:p>
                  </a:txBody>
                  <a:tcPr/>
                </a:tc>
                <a:tc>
                  <a:txBody>
                    <a:bodyPr/>
                    <a:lstStyle/>
                    <a:p>
                      <a:r>
                        <a:rPr lang="en-US" sz="1100" dirty="0"/>
                        <a:t>Specifies the time a job should start</a:t>
                      </a:r>
                    </a:p>
                  </a:txBody>
                  <a:tcPr/>
                </a:tc>
                <a:tc>
                  <a:txBody>
                    <a:bodyPr/>
                    <a:lstStyle/>
                    <a:p>
                      <a:pPr marL="0" indent="0">
                        <a:buFont typeface="Arial" panose="020B0604020202020204" pitchFamily="34" charset="0"/>
                        <a:buNone/>
                      </a:pPr>
                      <a:r>
                        <a:rPr lang="en-US" sz="1100" dirty="0" err="1"/>
                        <a:t>System.DateTime</a:t>
                      </a:r>
                      <a:endParaRPr lang="en-US" sz="1100" dirty="0"/>
                    </a:p>
                  </a:txBody>
                  <a:tcPr/>
                </a:tc>
                <a:tc>
                  <a:txBody>
                    <a:bodyPr/>
                    <a:lstStyle/>
                    <a:p>
                      <a:r>
                        <a:rPr lang="en-US" sz="1100" dirty="0"/>
                        <a:t>The date part of the </a:t>
                      </a:r>
                      <a:r>
                        <a:rPr lang="en-US" sz="1100" dirty="0" err="1"/>
                        <a:t>System.Datetime</a:t>
                      </a:r>
                      <a:r>
                        <a:rPr lang="en-US" sz="1100" dirty="0"/>
                        <a:t> provided to Start is irrelevant (as long as it's in the past), but the time part specifies when the job should start.</a:t>
                      </a:r>
                    </a:p>
                  </a:txBody>
                  <a:tcPr/>
                </a:tc>
                <a:extLst>
                  <a:ext uri="{0D108BD9-81ED-4DB2-BD59-A6C34878D82A}">
                    <a16:rowId xmlns:a16="http://schemas.microsoft.com/office/drawing/2014/main" val="3563674064"/>
                  </a:ext>
                </a:extLst>
              </a:tr>
            </a:tbl>
          </a:graphicData>
        </a:graphic>
      </p:graphicFrame>
    </p:spTree>
    <p:extLst>
      <p:ext uri="{BB962C8B-B14F-4D97-AF65-F5344CB8AC3E}">
        <p14:creationId xmlns:p14="http://schemas.microsoft.com/office/powerpoint/2010/main" val="48130932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78863882"/>
              </p:ext>
            </p:extLst>
          </p:nvPr>
        </p:nvGraphicFramePr>
        <p:xfrm>
          <a:off x="0" y="-20538"/>
          <a:ext cx="9144000" cy="152400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160240">
                  <a:extLst>
                    <a:ext uri="{9D8B030D-6E8A-4147-A177-3AD203B41FA5}">
                      <a16:colId xmlns:a16="http://schemas.microsoft.com/office/drawing/2014/main" val="950171161"/>
                    </a:ext>
                  </a:extLst>
                </a:gridCol>
                <a:gridCol w="2880320">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err="1"/>
                        <a:t>StopWhenSystemBusy</a:t>
                      </a:r>
                      <a:endParaRPr lang="en-US" sz="1100" dirty="0"/>
                    </a:p>
                  </a:txBody>
                  <a:tcPr/>
                </a:tc>
                <a:tc>
                  <a:txBody>
                    <a:bodyPr/>
                    <a:lstStyle/>
                    <a:p>
                      <a:r>
                        <a:rPr lang="en-US" sz="1100" dirty="0"/>
                        <a:t>Specifies whether Data Deduplication should stop if the system is busy</a:t>
                      </a:r>
                    </a:p>
                  </a:txBody>
                  <a:tcPr/>
                </a:tc>
                <a:tc>
                  <a:txBody>
                    <a:bodyPr/>
                    <a:lstStyle/>
                    <a:p>
                      <a:pPr marL="0" indent="0">
                        <a:buFont typeface="Arial" panose="020B0604020202020204" pitchFamily="34" charset="0"/>
                        <a:buNone/>
                      </a:pPr>
                      <a:r>
                        <a:rPr lang="en-US" sz="1100" dirty="0"/>
                        <a:t>Switch (True/False)</a:t>
                      </a:r>
                    </a:p>
                  </a:txBody>
                  <a:tcPr/>
                </a:tc>
                <a:tc>
                  <a:txBody>
                    <a:bodyPr/>
                    <a:lstStyle/>
                    <a:p>
                      <a:r>
                        <a:rPr lang="en-US" sz="1100" dirty="0"/>
                        <a:t>This switch gives you the ability to control the behavior of Data Deduplication--this is especially important if you want to run Data Deduplication while your workload is not idle.</a:t>
                      </a:r>
                    </a:p>
                  </a:txBody>
                  <a:tcPr/>
                </a:tc>
                <a:extLst>
                  <a:ext uri="{0D108BD9-81ED-4DB2-BD59-A6C34878D82A}">
                    <a16:rowId xmlns:a16="http://schemas.microsoft.com/office/drawing/2014/main" val="2131507991"/>
                  </a:ext>
                </a:extLst>
              </a:tr>
            </a:tbl>
          </a:graphicData>
        </a:graphic>
      </p:graphicFrame>
    </p:spTree>
    <p:extLst>
      <p:ext uri="{BB962C8B-B14F-4D97-AF65-F5344CB8AC3E}">
        <p14:creationId xmlns:p14="http://schemas.microsoft.com/office/powerpoint/2010/main" val="22802992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Available volume-wide settings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86456704"/>
              </p:ext>
            </p:extLst>
          </p:nvPr>
        </p:nvGraphicFramePr>
        <p:xfrm>
          <a:off x="0" y="1059582"/>
          <a:ext cx="9144000" cy="388620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808312">
                  <a:extLst>
                    <a:ext uri="{9D8B030D-6E8A-4147-A177-3AD203B41FA5}">
                      <a16:colId xmlns:a16="http://schemas.microsoft.com/office/drawing/2014/main" val="950171161"/>
                    </a:ext>
                  </a:extLst>
                </a:gridCol>
                <a:gridCol w="2232248">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err="1"/>
                        <a:t>ChunkRedundancyThreshold</a:t>
                      </a:r>
                      <a:endParaRPr lang="en-US" sz="1100" dirty="0"/>
                    </a:p>
                  </a:txBody>
                  <a:tcPr/>
                </a:tc>
                <a:tc>
                  <a:txBody>
                    <a:bodyPr/>
                    <a:lstStyle/>
                    <a:p>
                      <a:r>
                        <a:rPr lang="en-US" sz="1100" dirty="0"/>
                        <a:t>The number of times that a chunk is referenced before a chunk is duplicated into the hotspot section of the Chunk Store. The value of the hotspot section is that so-called "hot" chunks that are referenced frequently have multiple access paths to improve access time.</a:t>
                      </a:r>
                    </a:p>
                  </a:txBody>
                  <a:tcPr/>
                </a:tc>
                <a:tc>
                  <a:txBody>
                    <a:bodyPr/>
                    <a:lstStyle/>
                    <a:p>
                      <a:pPr marL="0" indent="0">
                        <a:buFont typeface="Arial" panose="020B0604020202020204" pitchFamily="34" charset="0"/>
                        <a:buNone/>
                      </a:pPr>
                      <a:r>
                        <a:rPr lang="en-US" sz="1100" dirty="0"/>
                        <a:t>Positive integers</a:t>
                      </a:r>
                    </a:p>
                  </a:txBody>
                  <a:tcPr/>
                </a:tc>
                <a:tc>
                  <a:txBody>
                    <a:bodyPr/>
                    <a:lstStyle/>
                    <a:p>
                      <a:r>
                        <a:rPr lang="en-US" sz="1100" dirty="0"/>
                        <a:t>The main reason to modify this number is to increase the savings rate for volumes with high duplication. In general, the default value (100) is the recommended setting, and you shouldn't need to modify this.</a:t>
                      </a:r>
                    </a:p>
                  </a:txBody>
                  <a:tcPr/>
                </a:tc>
                <a:extLst>
                  <a:ext uri="{0D108BD9-81ED-4DB2-BD59-A6C34878D82A}">
                    <a16:rowId xmlns:a16="http://schemas.microsoft.com/office/drawing/2014/main" val="2131507991"/>
                  </a:ext>
                </a:extLst>
              </a:tr>
              <a:tr h="370840">
                <a:tc>
                  <a:txBody>
                    <a:bodyPr/>
                    <a:lstStyle/>
                    <a:p>
                      <a:r>
                        <a:rPr lang="en-US" sz="1100" dirty="0" err="1"/>
                        <a:t>ExcludeFileType</a:t>
                      </a:r>
                      <a:endParaRPr lang="en-US" sz="1100" dirty="0"/>
                    </a:p>
                  </a:txBody>
                  <a:tcPr/>
                </a:tc>
                <a:tc>
                  <a:txBody>
                    <a:bodyPr/>
                    <a:lstStyle/>
                    <a:p>
                      <a:r>
                        <a:rPr lang="en-US" sz="1100" dirty="0"/>
                        <a:t>File types that are excluded from optimization</a:t>
                      </a:r>
                    </a:p>
                  </a:txBody>
                  <a:tcPr/>
                </a:tc>
                <a:tc>
                  <a:txBody>
                    <a:bodyPr/>
                    <a:lstStyle/>
                    <a:p>
                      <a:pPr marL="0" indent="0">
                        <a:buFont typeface="Arial" panose="020B0604020202020204" pitchFamily="34" charset="0"/>
                        <a:buNone/>
                      </a:pPr>
                      <a:r>
                        <a:rPr lang="en-US" sz="1100" dirty="0"/>
                        <a:t>Array of file extensions</a:t>
                      </a:r>
                    </a:p>
                  </a:txBody>
                  <a:tcPr/>
                </a:tc>
                <a:tc>
                  <a:txBody>
                    <a:bodyPr/>
                    <a:lstStyle/>
                    <a:p>
                      <a:r>
                        <a:rPr lang="en-US" sz="1100" dirty="0"/>
                        <a:t>Some file types, particularly multimedia or files that are already compressed, do not benefit very much from being optimized. This setting allows you to configure which types are excluded.</a:t>
                      </a:r>
                    </a:p>
                  </a:txBody>
                  <a:tcPr/>
                </a:tc>
                <a:extLst>
                  <a:ext uri="{0D108BD9-81ED-4DB2-BD59-A6C34878D82A}">
                    <a16:rowId xmlns:a16="http://schemas.microsoft.com/office/drawing/2014/main" val="393138732"/>
                  </a:ext>
                </a:extLst>
              </a:tr>
              <a:tr h="370840">
                <a:tc>
                  <a:txBody>
                    <a:bodyPr/>
                    <a:lstStyle/>
                    <a:p>
                      <a:r>
                        <a:rPr lang="en-US" sz="1100" dirty="0" err="1"/>
                        <a:t>ExcludeFolder</a:t>
                      </a:r>
                      <a:endParaRPr lang="en-US" sz="1100" dirty="0"/>
                    </a:p>
                  </a:txBody>
                  <a:tcPr/>
                </a:tc>
                <a:tc>
                  <a:txBody>
                    <a:bodyPr/>
                    <a:lstStyle/>
                    <a:p>
                      <a:r>
                        <a:rPr lang="en-US" sz="1100" dirty="0"/>
                        <a:t>Specifies folder paths that should not be considered for optimization</a:t>
                      </a:r>
                    </a:p>
                  </a:txBody>
                  <a:tcPr/>
                </a:tc>
                <a:tc>
                  <a:txBody>
                    <a:bodyPr/>
                    <a:lstStyle/>
                    <a:p>
                      <a:pPr marL="0" indent="0">
                        <a:buFont typeface="Arial" panose="020B0604020202020204" pitchFamily="34" charset="0"/>
                        <a:buNone/>
                      </a:pPr>
                      <a:r>
                        <a:rPr lang="en-US" sz="1100" dirty="0"/>
                        <a:t>Array of folder paths</a:t>
                      </a:r>
                    </a:p>
                  </a:txBody>
                  <a:tcPr/>
                </a:tc>
                <a:tc>
                  <a:txBody>
                    <a:bodyPr/>
                    <a:lstStyle/>
                    <a:p>
                      <a:r>
                        <a:rPr lang="en-US" sz="1100" dirty="0"/>
                        <a:t>If you want to improve performance or keep content in particular paths from being optimized, you can exclude certain paths on the volume from consideration for optimization.</a:t>
                      </a:r>
                    </a:p>
                  </a:txBody>
                  <a:tcPr/>
                </a:tc>
                <a:extLst>
                  <a:ext uri="{0D108BD9-81ED-4DB2-BD59-A6C34878D82A}">
                    <a16:rowId xmlns:a16="http://schemas.microsoft.com/office/drawing/2014/main" val="584526783"/>
                  </a:ext>
                </a:extLst>
              </a:tr>
            </a:tbl>
          </a:graphicData>
        </a:graphic>
      </p:graphicFrame>
    </p:spTree>
    <p:extLst>
      <p:ext uri="{BB962C8B-B14F-4D97-AF65-F5344CB8AC3E}">
        <p14:creationId xmlns:p14="http://schemas.microsoft.com/office/powerpoint/2010/main" val="20152905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133858314"/>
              </p:ext>
            </p:extLst>
          </p:nvPr>
        </p:nvGraphicFramePr>
        <p:xfrm>
          <a:off x="0" y="-20538"/>
          <a:ext cx="9144000" cy="5164038"/>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376264">
                  <a:extLst>
                    <a:ext uri="{9D8B030D-6E8A-4147-A177-3AD203B41FA5}">
                      <a16:colId xmlns:a16="http://schemas.microsoft.com/office/drawing/2014/main" val="950171161"/>
                    </a:ext>
                  </a:extLst>
                </a:gridCol>
                <a:gridCol w="1872208">
                  <a:extLst>
                    <a:ext uri="{9D8B030D-6E8A-4147-A177-3AD203B41FA5}">
                      <a16:colId xmlns:a16="http://schemas.microsoft.com/office/drawing/2014/main" val="1434521068"/>
                    </a:ext>
                  </a:extLst>
                </a:gridCol>
                <a:gridCol w="3635896">
                  <a:extLst>
                    <a:ext uri="{9D8B030D-6E8A-4147-A177-3AD203B41FA5}">
                      <a16:colId xmlns:a16="http://schemas.microsoft.com/office/drawing/2014/main" val="2640214696"/>
                    </a:ext>
                  </a:extLst>
                </a:gridCol>
              </a:tblGrid>
              <a:tr h="457573">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1536138">
                <a:tc>
                  <a:txBody>
                    <a:bodyPr/>
                    <a:lstStyle/>
                    <a:p>
                      <a:r>
                        <a:rPr lang="en-US" sz="1100" dirty="0" err="1"/>
                        <a:t>InputOutputScale</a:t>
                      </a:r>
                      <a:endParaRPr lang="en-US" sz="1100" dirty="0"/>
                    </a:p>
                  </a:txBody>
                  <a:tcPr/>
                </a:tc>
                <a:tc>
                  <a:txBody>
                    <a:bodyPr/>
                    <a:lstStyle/>
                    <a:p>
                      <a:r>
                        <a:rPr lang="en-US" sz="1100" dirty="0"/>
                        <a:t>Specifies the level of IO parallelization (IO queues) for Data Deduplication to use on a volume during a post-processing job</a:t>
                      </a:r>
                    </a:p>
                  </a:txBody>
                  <a:tcPr/>
                </a:tc>
                <a:tc>
                  <a:txBody>
                    <a:bodyPr/>
                    <a:lstStyle/>
                    <a:p>
                      <a:pPr marL="0" indent="0">
                        <a:buFont typeface="Arial" panose="020B0604020202020204" pitchFamily="34" charset="0"/>
                        <a:buNone/>
                      </a:pPr>
                      <a:r>
                        <a:rPr lang="en-US" sz="1100" dirty="0"/>
                        <a:t>Positive integers ranging 1-36</a:t>
                      </a:r>
                    </a:p>
                  </a:txBody>
                  <a:tcPr/>
                </a:tc>
                <a:tc>
                  <a:txBody>
                    <a:bodyPr/>
                    <a:lstStyle/>
                    <a:p>
                      <a:r>
                        <a:rPr lang="en-US" sz="1100" dirty="0"/>
                        <a:t>The main reason to modify this value is to decrease the impact on the performance of a high IO workload by restricting the number of IO queues that Data Deduplication is allowed to use on a volume. Note that modifying this setting from the default may cause Data Deduplication's post-processing jobs to run slowly.</a:t>
                      </a:r>
                    </a:p>
                  </a:txBody>
                  <a:tcPr/>
                </a:tc>
                <a:extLst>
                  <a:ext uri="{0D108BD9-81ED-4DB2-BD59-A6C34878D82A}">
                    <a16:rowId xmlns:a16="http://schemas.microsoft.com/office/drawing/2014/main" val="2131507991"/>
                  </a:ext>
                </a:extLst>
              </a:tr>
              <a:tr h="1176616">
                <a:tc>
                  <a:txBody>
                    <a:bodyPr/>
                    <a:lstStyle/>
                    <a:p>
                      <a:r>
                        <a:rPr lang="en-US" sz="1100" dirty="0" err="1"/>
                        <a:t>MinimumFileAgeDays</a:t>
                      </a:r>
                      <a:endParaRPr lang="en-US" sz="1100" dirty="0"/>
                    </a:p>
                  </a:txBody>
                  <a:tcPr/>
                </a:tc>
                <a:tc>
                  <a:txBody>
                    <a:bodyPr/>
                    <a:lstStyle/>
                    <a:p>
                      <a:r>
                        <a:rPr lang="en-US" sz="1100" dirty="0"/>
                        <a:t>Number of days after the file is created before the file is considered to be in-policy for optimization.</a:t>
                      </a:r>
                    </a:p>
                  </a:txBody>
                  <a:tcPr/>
                </a:tc>
                <a:tc>
                  <a:txBody>
                    <a:bodyPr/>
                    <a:lstStyle/>
                    <a:p>
                      <a:pPr marL="0" indent="0">
                        <a:buFont typeface="Arial" panose="020B0604020202020204" pitchFamily="34" charset="0"/>
                        <a:buNone/>
                      </a:pPr>
                      <a:r>
                        <a:rPr lang="en-US" sz="1100" dirty="0"/>
                        <a:t>Positive integers (inclusive of zero)</a:t>
                      </a:r>
                    </a:p>
                  </a:txBody>
                  <a:tcPr/>
                </a:tc>
                <a:tc>
                  <a:txBody>
                    <a:bodyPr/>
                    <a:lstStyle/>
                    <a:p>
                      <a:r>
                        <a:rPr lang="en-US" sz="1100" dirty="0"/>
                        <a:t>The Default and </a:t>
                      </a:r>
                      <a:r>
                        <a:rPr lang="en-US" sz="1100" dirty="0" err="1"/>
                        <a:t>HyperV</a:t>
                      </a:r>
                      <a:r>
                        <a:rPr lang="en-US" sz="1100" dirty="0"/>
                        <a:t> usage types set this value to 3 to maximize performance on hot or recently created files. You may want to modify this if you want Data Deduplication to be more aggressive or if you do not care about the extra latency associated with deduplication.</a:t>
                      </a:r>
                    </a:p>
                  </a:txBody>
                  <a:tcPr/>
                </a:tc>
                <a:extLst>
                  <a:ext uri="{0D108BD9-81ED-4DB2-BD59-A6C34878D82A}">
                    <a16:rowId xmlns:a16="http://schemas.microsoft.com/office/drawing/2014/main" val="393138732"/>
                  </a:ext>
                </a:extLst>
              </a:tr>
              <a:tr h="637334">
                <a:tc>
                  <a:txBody>
                    <a:bodyPr/>
                    <a:lstStyle/>
                    <a:p>
                      <a:r>
                        <a:rPr lang="en-US" sz="1100" dirty="0" err="1"/>
                        <a:t>MinimumFileSize</a:t>
                      </a:r>
                      <a:endParaRPr lang="en-US" sz="1100" dirty="0"/>
                    </a:p>
                  </a:txBody>
                  <a:tcPr/>
                </a:tc>
                <a:tc>
                  <a:txBody>
                    <a:bodyPr/>
                    <a:lstStyle/>
                    <a:p>
                      <a:r>
                        <a:rPr lang="en-US" sz="1100" dirty="0"/>
                        <a:t>Minimum file size that a file must have to be considered in-policy for optimization</a:t>
                      </a:r>
                    </a:p>
                  </a:txBody>
                  <a:tcPr/>
                </a:tc>
                <a:tc>
                  <a:txBody>
                    <a:bodyPr/>
                    <a:lstStyle/>
                    <a:p>
                      <a:pPr marL="0" indent="0">
                        <a:buFont typeface="Arial" panose="020B0604020202020204" pitchFamily="34" charset="0"/>
                        <a:buNone/>
                      </a:pPr>
                      <a:r>
                        <a:rPr lang="en-US" sz="1100" dirty="0"/>
                        <a:t>Positive integers (bytes) greater than 32 KB</a:t>
                      </a:r>
                    </a:p>
                  </a:txBody>
                  <a:tcPr/>
                </a:tc>
                <a:tc>
                  <a:txBody>
                    <a:bodyPr/>
                    <a:lstStyle/>
                    <a:p>
                      <a:r>
                        <a:rPr lang="en-US" sz="1100" dirty="0"/>
                        <a:t>The main reason to change this value is to exclude small files that may have limited optimization value to conserve compute time.</a:t>
                      </a:r>
                    </a:p>
                  </a:txBody>
                  <a:tcPr/>
                </a:tc>
                <a:extLst>
                  <a:ext uri="{0D108BD9-81ED-4DB2-BD59-A6C34878D82A}">
                    <a16:rowId xmlns:a16="http://schemas.microsoft.com/office/drawing/2014/main" val="584526783"/>
                  </a:ext>
                </a:extLst>
              </a:tr>
              <a:tr h="1356377">
                <a:tc>
                  <a:txBody>
                    <a:bodyPr/>
                    <a:lstStyle/>
                    <a:p>
                      <a:r>
                        <a:rPr lang="en-US" sz="1100" dirty="0" err="1"/>
                        <a:t>NoCompress</a:t>
                      </a:r>
                      <a:endParaRPr lang="en-US" sz="1100" dirty="0"/>
                    </a:p>
                  </a:txBody>
                  <a:tcPr/>
                </a:tc>
                <a:tc>
                  <a:txBody>
                    <a:bodyPr/>
                    <a:lstStyle/>
                    <a:p>
                      <a:r>
                        <a:rPr lang="en-US" sz="1100" dirty="0"/>
                        <a:t>Whether the chunks should be compressed before being put into the Chunk Store</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Some types of files, particularly multimedia files and already compressed file types, may not compress well. This setting allows you to turn off compression for all files on the volume. This would be ideal if you are optimizing a dataset that has a lot of files that are already compressed.</a:t>
                      </a:r>
                    </a:p>
                  </a:txBody>
                  <a:tcPr/>
                </a:tc>
                <a:extLst>
                  <a:ext uri="{0D108BD9-81ED-4DB2-BD59-A6C34878D82A}">
                    <a16:rowId xmlns:a16="http://schemas.microsoft.com/office/drawing/2014/main" val="3230464946"/>
                  </a:ext>
                </a:extLst>
              </a:tr>
            </a:tbl>
          </a:graphicData>
        </a:graphic>
      </p:graphicFrame>
    </p:spTree>
    <p:extLst>
      <p:ext uri="{BB962C8B-B14F-4D97-AF65-F5344CB8AC3E}">
        <p14:creationId xmlns:p14="http://schemas.microsoft.com/office/powerpoint/2010/main" val="130533560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739738167"/>
              </p:ext>
            </p:extLst>
          </p:nvPr>
        </p:nvGraphicFramePr>
        <p:xfrm>
          <a:off x="0" y="-20538"/>
          <a:ext cx="9144000" cy="5045945"/>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376264">
                  <a:extLst>
                    <a:ext uri="{9D8B030D-6E8A-4147-A177-3AD203B41FA5}">
                      <a16:colId xmlns:a16="http://schemas.microsoft.com/office/drawing/2014/main" val="950171161"/>
                    </a:ext>
                  </a:extLst>
                </a:gridCol>
                <a:gridCol w="1368152">
                  <a:extLst>
                    <a:ext uri="{9D8B030D-6E8A-4147-A177-3AD203B41FA5}">
                      <a16:colId xmlns:a16="http://schemas.microsoft.com/office/drawing/2014/main" val="1434521068"/>
                    </a:ext>
                  </a:extLst>
                </a:gridCol>
                <a:gridCol w="4139952">
                  <a:extLst>
                    <a:ext uri="{9D8B030D-6E8A-4147-A177-3AD203B41FA5}">
                      <a16:colId xmlns:a16="http://schemas.microsoft.com/office/drawing/2014/main" val="2640214696"/>
                    </a:ext>
                  </a:extLst>
                </a:gridCol>
              </a:tblGrid>
              <a:tr h="457573">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1126603">
                <a:tc>
                  <a:txBody>
                    <a:bodyPr/>
                    <a:lstStyle/>
                    <a:p>
                      <a:r>
                        <a:rPr lang="en-US" sz="1100" dirty="0" err="1"/>
                        <a:t>NoCompressionFileType</a:t>
                      </a:r>
                      <a:endParaRPr lang="en-US" sz="1100" dirty="0"/>
                    </a:p>
                  </a:txBody>
                  <a:tcPr/>
                </a:tc>
                <a:tc>
                  <a:txBody>
                    <a:bodyPr/>
                    <a:lstStyle/>
                    <a:p>
                      <a:r>
                        <a:rPr lang="en-US" sz="1100" dirty="0"/>
                        <a:t>File types whose chunks should not be compressed before going into the Chunk Store</a:t>
                      </a:r>
                    </a:p>
                  </a:txBody>
                  <a:tcPr/>
                </a:tc>
                <a:tc>
                  <a:txBody>
                    <a:bodyPr/>
                    <a:lstStyle/>
                    <a:p>
                      <a:pPr marL="0" indent="0">
                        <a:buFont typeface="Arial" panose="020B0604020202020204" pitchFamily="34" charset="0"/>
                        <a:buNone/>
                      </a:pPr>
                      <a:r>
                        <a:rPr lang="en-US" sz="1100" dirty="0"/>
                        <a:t>Array of file extensions</a:t>
                      </a:r>
                    </a:p>
                  </a:txBody>
                  <a:tcPr/>
                </a:tc>
                <a:tc>
                  <a:txBody>
                    <a:bodyPr/>
                    <a:lstStyle/>
                    <a:p>
                      <a:r>
                        <a:rPr lang="en-US" sz="1100" dirty="0"/>
                        <a:t>Some types of files, particularly multimedia files and already compressed file types, may not compress well. This setting allows compression to be turned off for those files, saving CPU resources.</a:t>
                      </a:r>
                    </a:p>
                    <a:p>
                      <a:endParaRPr lang="en-US" sz="1100" dirty="0"/>
                    </a:p>
                  </a:txBody>
                  <a:tcPr/>
                </a:tc>
                <a:extLst>
                  <a:ext uri="{0D108BD9-81ED-4DB2-BD59-A6C34878D82A}">
                    <a16:rowId xmlns:a16="http://schemas.microsoft.com/office/drawing/2014/main" val="2131507991"/>
                  </a:ext>
                </a:extLst>
              </a:tr>
              <a:tr h="1008112">
                <a:tc>
                  <a:txBody>
                    <a:bodyPr/>
                    <a:lstStyle/>
                    <a:p>
                      <a:r>
                        <a:rPr lang="en-US" sz="1100" dirty="0" err="1"/>
                        <a:t>OptimizeInUseFiles</a:t>
                      </a:r>
                      <a:endParaRPr lang="en-US" sz="1100" dirty="0"/>
                    </a:p>
                  </a:txBody>
                  <a:tcPr/>
                </a:tc>
                <a:tc>
                  <a:txBody>
                    <a:bodyPr/>
                    <a:lstStyle/>
                    <a:p>
                      <a:r>
                        <a:rPr lang="en-US" sz="1100" dirty="0"/>
                        <a:t>When enabled, files that have active handles against them will be considered as in-policy for optimization.</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Enable this setting if your workload keeps files open for extended periods of time. If this setting is not enabled, a file would never get optimized if the workload has an open handle to it, even if it's only occasionally appending data at the end.</a:t>
                      </a:r>
                    </a:p>
                  </a:txBody>
                  <a:tcPr/>
                </a:tc>
                <a:extLst>
                  <a:ext uri="{0D108BD9-81ED-4DB2-BD59-A6C34878D82A}">
                    <a16:rowId xmlns:a16="http://schemas.microsoft.com/office/drawing/2014/main" val="393138732"/>
                  </a:ext>
                </a:extLst>
              </a:tr>
              <a:tr h="637334">
                <a:tc>
                  <a:txBody>
                    <a:bodyPr/>
                    <a:lstStyle/>
                    <a:p>
                      <a:r>
                        <a:rPr lang="en-US" sz="1100" dirty="0" err="1"/>
                        <a:t>OptimizePartialFiles</a:t>
                      </a:r>
                      <a:endParaRPr lang="en-US" sz="1100" dirty="0"/>
                    </a:p>
                  </a:txBody>
                  <a:tcPr/>
                </a:tc>
                <a:tc>
                  <a:txBody>
                    <a:bodyPr/>
                    <a:lstStyle/>
                    <a:p>
                      <a:r>
                        <a:rPr lang="en-US" sz="1100" dirty="0"/>
                        <a:t>When enabled, the </a:t>
                      </a:r>
                      <a:r>
                        <a:rPr lang="en-US" sz="1100" dirty="0" err="1"/>
                        <a:t>MinimumFileAge</a:t>
                      </a:r>
                      <a:r>
                        <a:rPr lang="en-US" sz="1100" dirty="0"/>
                        <a:t> value applies to segments of a file rather than to the whole file.</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Enable this setting if your workload works with large, often edited files where most of the file content is untouched. If this setting is not enabled, these files would never get optimized because they keep getting changed, even though most of the file content is ready to be optimized.</a:t>
                      </a:r>
                    </a:p>
                  </a:txBody>
                  <a:tcPr/>
                </a:tc>
                <a:extLst>
                  <a:ext uri="{0D108BD9-81ED-4DB2-BD59-A6C34878D82A}">
                    <a16:rowId xmlns:a16="http://schemas.microsoft.com/office/drawing/2014/main" val="584526783"/>
                  </a:ext>
                </a:extLst>
              </a:tr>
              <a:tr h="1356377">
                <a:tc>
                  <a:txBody>
                    <a:bodyPr/>
                    <a:lstStyle/>
                    <a:p>
                      <a:r>
                        <a:rPr lang="en-US" sz="1100" dirty="0"/>
                        <a:t>Verify</a:t>
                      </a:r>
                    </a:p>
                  </a:txBody>
                  <a:tcPr/>
                </a:tc>
                <a:tc>
                  <a:txBody>
                    <a:bodyPr/>
                    <a:lstStyle/>
                    <a:p>
                      <a:r>
                        <a:rPr lang="en-US" sz="1100" dirty="0"/>
                        <a:t>When enabled, if the hash of a chunk matches a chunk we already have in our Chunk Store, the chunks are compared byte-by-byte to ensure they are identical.</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This is an integrity feature that ensures that the hashing algorithm that compares chunks does not make a mistake by comparing two chunks of data that are actually different but have the same hash. In practice, it is extremely improbable that this would ever happen. Enabling the verification feature adds significant overhead to the optimization job.</a:t>
                      </a:r>
                    </a:p>
                  </a:txBody>
                  <a:tcPr/>
                </a:tc>
                <a:extLst>
                  <a:ext uri="{0D108BD9-81ED-4DB2-BD59-A6C34878D82A}">
                    <a16:rowId xmlns:a16="http://schemas.microsoft.com/office/drawing/2014/main" val="3230464946"/>
                  </a:ext>
                </a:extLst>
              </a:tr>
            </a:tbl>
          </a:graphicData>
        </a:graphic>
      </p:graphicFrame>
    </p:spTree>
    <p:extLst>
      <p:ext uri="{BB962C8B-B14F-4D97-AF65-F5344CB8AC3E}">
        <p14:creationId xmlns:p14="http://schemas.microsoft.com/office/powerpoint/2010/main" val="269484356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endParaRPr lang="en-US" dirty="0">
              <a:gradFill flip="none" rotWithShape="1">
                <a:gsLst>
                  <a:gs pos="0">
                    <a:schemeClr val="accent1"/>
                  </a:gs>
                  <a:gs pos="100000">
                    <a:schemeClr val="accent1"/>
                  </a:gs>
                </a:gsLst>
                <a:lin ang="5400000" scaled="0"/>
                <a:tileRect/>
              </a:gradFill>
            </a:endParaRPr>
          </a:p>
        </p:txBody>
      </p:sp>
      <p:sp>
        <p:nvSpPr>
          <p:cNvPr id="20" name="Rectangle 19"/>
          <p:cNvSpPr/>
          <p:nvPr/>
        </p:nvSpPr>
        <p:spPr bwMode="auto">
          <a:xfrm>
            <a:off x="6849595" y="1128317"/>
            <a:ext cx="1408781" cy="140878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 name="Rectangle 20"/>
          <p:cNvSpPr/>
          <p:nvPr/>
        </p:nvSpPr>
        <p:spPr bwMode="auto">
          <a:xfrm>
            <a:off x="6849595" y="2618261"/>
            <a:ext cx="1408781" cy="140878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904675" y="1128318"/>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9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1.0</a:t>
            </a:r>
          </a:p>
        </p:txBody>
      </p:sp>
      <p:sp>
        <p:nvSpPr>
          <p:cNvPr id="28" name="Rectangle 27"/>
          <p:cNvSpPr/>
          <p:nvPr/>
        </p:nvSpPr>
        <p:spPr bwMode="auto">
          <a:xfrm>
            <a:off x="904675" y="1878730"/>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9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Rectangle 30"/>
          <p:cNvSpPr/>
          <p:nvPr/>
        </p:nvSpPr>
        <p:spPr bwMode="auto">
          <a:xfrm>
            <a:off x="904675" y="2623470"/>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9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1.0</a:t>
            </a:r>
          </a:p>
        </p:txBody>
      </p:sp>
      <p:sp>
        <p:nvSpPr>
          <p:cNvPr id="32" name="Rectangle 31"/>
          <p:cNvSpPr/>
          <p:nvPr/>
        </p:nvSpPr>
        <p:spPr bwMode="auto">
          <a:xfrm>
            <a:off x="904675" y="3373883"/>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9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3" name="Rectangle 32"/>
          <p:cNvSpPr/>
          <p:nvPr/>
        </p:nvSpPr>
        <p:spPr bwMode="auto">
          <a:xfrm>
            <a:off x="904674" y="1128318"/>
            <a:ext cx="1453896"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50-60% - General</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Rectangle 33"/>
          <p:cNvSpPr/>
          <p:nvPr/>
        </p:nvSpPr>
        <p:spPr bwMode="auto">
          <a:xfrm>
            <a:off x="904675" y="1878730"/>
            <a:ext cx="1241870"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30-50% - Documents</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5" name="Rectangle 34"/>
          <p:cNvSpPr/>
          <p:nvPr/>
        </p:nvSpPr>
        <p:spPr bwMode="auto">
          <a:xfrm>
            <a:off x="904675" y="2623470"/>
            <a:ext cx="2249291"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70-80% - Application</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Rectangle 35"/>
          <p:cNvSpPr/>
          <p:nvPr/>
        </p:nvSpPr>
        <p:spPr bwMode="auto">
          <a:xfrm>
            <a:off x="904675" y="3373883"/>
            <a:ext cx="2744591"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80-95% - VHD Library</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1" name="Freeform 14"/>
          <p:cNvSpPr>
            <a:spLocks noEditPoints="1"/>
          </p:cNvSpPr>
          <p:nvPr/>
        </p:nvSpPr>
        <p:spPr bwMode="auto">
          <a:xfrm>
            <a:off x="7280046" y="2906317"/>
            <a:ext cx="547880" cy="57996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38100"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defTabSz="617215">
              <a:defRPr/>
            </a:pPr>
            <a:endParaRPr lang="en-US" sz="1650" kern="0" spc="-101" dirty="0">
              <a:solidFill>
                <a:srgbClr val="FFFFFF">
                  <a:lumMod val="50000"/>
                </a:srgbClr>
              </a:solidFill>
              <a:latin typeface="Segoe UI Light"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554" y="1128317"/>
            <a:ext cx="2893753" cy="2898725"/>
          </a:xfrm>
          <a:prstGeom prst="rect">
            <a:avLst/>
          </a:prstGeom>
        </p:spPr>
      </p:pic>
    </p:spTree>
    <p:extLst>
      <p:ext uri="{BB962C8B-B14F-4D97-AF65-F5344CB8AC3E}">
        <p14:creationId xmlns:p14="http://schemas.microsoft.com/office/powerpoint/2010/main" val="3922184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 y="-16444"/>
            <a:ext cx="9141619" cy="6071288"/>
          </a:xfrm>
          <a:prstGeom prst="rect">
            <a:avLst/>
          </a:prstGeom>
        </p:spPr>
      </p:pic>
      <p:sp>
        <p:nvSpPr>
          <p:cNvPr id="5" name="Rectangle 4"/>
          <p:cNvSpPr/>
          <p:nvPr/>
        </p:nvSpPr>
        <p:spPr bwMode="auto">
          <a:xfrm>
            <a:off x="1191" y="2545709"/>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 name="Rectangle 2"/>
          <p:cNvSpPr/>
          <p:nvPr/>
        </p:nvSpPr>
        <p:spPr>
          <a:xfrm>
            <a:off x="6687742" y="4797467"/>
            <a:ext cx="2438399" cy="415498"/>
          </a:xfrm>
          <a:prstGeom prst="rect">
            <a:avLst/>
          </a:prstGeom>
          <a:solidFill>
            <a:schemeClr val="accent5">
              <a:lumMod val="50000"/>
            </a:schemeClr>
          </a:solidFill>
        </p:spPr>
        <p:txBody>
          <a:bodyPr wrap="square">
            <a:spAutoFit/>
          </a:bodyPr>
          <a:lstStyle/>
          <a:p>
            <a:r>
              <a:rPr lang="nl-BE" sz="1050" dirty="0">
                <a:solidFill>
                  <a:schemeClr val="bg1"/>
                </a:solidFill>
              </a:rPr>
              <a:t>Picture: flickr.com/photos/glasgows/</a:t>
            </a:r>
          </a:p>
        </p:txBody>
      </p:sp>
      <p:sp>
        <p:nvSpPr>
          <p:cNvPr id="6" name="Rectangle 5"/>
          <p:cNvSpPr/>
          <p:nvPr/>
        </p:nvSpPr>
        <p:spPr>
          <a:xfrm>
            <a:off x="334622" y="4185757"/>
            <a:ext cx="5424434"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Performance hit?</a:t>
            </a:r>
          </a:p>
        </p:txBody>
      </p:sp>
    </p:spTree>
    <p:extLst>
      <p:ext uri="{BB962C8B-B14F-4D97-AF65-F5344CB8AC3E}">
        <p14:creationId xmlns:p14="http://schemas.microsoft.com/office/powerpoint/2010/main" val="13913519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 y="-417853"/>
            <a:ext cx="9246394" cy="6167271"/>
          </a:xfrm>
          <a:prstGeom prst="rect">
            <a:avLst/>
          </a:prstGeom>
        </p:spPr>
      </p:pic>
      <p:sp>
        <p:nvSpPr>
          <p:cNvPr id="3" name="Rectangle 2"/>
          <p:cNvSpPr/>
          <p:nvPr/>
        </p:nvSpPr>
        <p:spPr bwMode="auto">
          <a:xfrm>
            <a:off x="1191" y="3053564"/>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 name="Rectangle 3"/>
          <p:cNvSpPr/>
          <p:nvPr/>
        </p:nvSpPr>
        <p:spPr>
          <a:xfrm>
            <a:off x="334623" y="4185757"/>
            <a:ext cx="2912977"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Reliable?</a:t>
            </a:r>
          </a:p>
        </p:txBody>
      </p:sp>
      <p:sp>
        <p:nvSpPr>
          <p:cNvPr id="5" name="Rectangle 4"/>
          <p:cNvSpPr/>
          <p:nvPr/>
        </p:nvSpPr>
        <p:spPr>
          <a:xfrm>
            <a:off x="6687742" y="4797467"/>
            <a:ext cx="2438399" cy="415498"/>
          </a:xfrm>
          <a:prstGeom prst="rect">
            <a:avLst/>
          </a:prstGeom>
          <a:solidFill>
            <a:schemeClr val="accent5">
              <a:lumMod val="50000"/>
            </a:schemeClr>
          </a:solidFill>
        </p:spPr>
        <p:txBody>
          <a:bodyPr wrap="square">
            <a:spAutoFit/>
          </a:bodyPr>
          <a:lstStyle/>
          <a:p>
            <a:r>
              <a:rPr lang="nl-BE" sz="1050" dirty="0">
                <a:solidFill>
                  <a:schemeClr val="bg1"/>
                </a:solidFill>
              </a:rPr>
              <a:t>Picture: flickr.com/photos/drmartin/</a:t>
            </a:r>
          </a:p>
        </p:txBody>
      </p:sp>
      <p:sp>
        <p:nvSpPr>
          <p:cNvPr id="6" name="Rectangle 5"/>
          <p:cNvSpPr/>
          <p:nvPr/>
        </p:nvSpPr>
        <p:spPr>
          <a:xfrm>
            <a:off x="257067" y="1853405"/>
            <a:ext cx="8629865"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t>https://support.microsoft.com/en-us/help/4011347/windows-10-update-kb3216755</a:t>
            </a:r>
          </a:p>
        </p:txBody>
      </p:sp>
    </p:spTree>
    <p:extLst>
      <p:ext uri="{BB962C8B-B14F-4D97-AF65-F5344CB8AC3E}">
        <p14:creationId xmlns:p14="http://schemas.microsoft.com/office/powerpoint/2010/main" val="395736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 y="-1"/>
            <a:ext cx="9141619" cy="6088318"/>
          </a:xfrm>
          <a:prstGeom prst="rect">
            <a:avLst/>
          </a:prstGeom>
        </p:spPr>
      </p:pic>
      <p:sp>
        <p:nvSpPr>
          <p:cNvPr id="3" name="Rectangle 2"/>
          <p:cNvSpPr/>
          <p:nvPr/>
        </p:nvSpPr>
        <p:spPr bwMode="auto">
          <a:xfrm>
            <a:off x="1191" y="3053564"/>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 name="Rectangle 3"/>
          <p:cNvSpPr/>
          <p:nvPr/>
        </p:nvSpPr>
        <p:spPr>
          <a:xfrm>
            <a:off x="334622" y="4185757"/>
            <a:ext cx="4488152"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Take </a:t>
            </a:r>
            <a:r>
              <a:rPr lang="en-US" sz="6000" spc="-75" dirty="0">
                <a:solidFill>
                  <a:srgbClr val="00B0F0"/>
                </a:solidFill>
                <a:latin typeface="Segoe UI Light" pitchFamily="34" charset="0"/>
              </a:rPr>
              <a:t>Backups</a:t>
            </a:r>
            <a:r>
              <a:rPr lang="en-US" sz="6000" spc="-75" dirty="0">
                <a:gradFill>
                  <a:gsLst>
                    <a:gs pos="0">
                      <a:srgbClr val="FBFBFB"/>
                    </a:gs>
                    <a:gs pos="100000">
                      <a:srgbClr val="FBFBFB"/>
                    </a:gs>
                  </a:gsLst>
                  <a:lin ang="5400000" scaled="0"/>
                </a:gradFill>
                <a:latin typeface="Segoe UI Light" pitchFamily="34" charset="0"/>
              </a:rPr>
              <a:t>!</a:t>
            </a:r>
          </a:p>
        </p:txBody>
      </p:sp>
    </p:spTree>
    <p:extLst>
      <p:ext uri="{BB962C8B-B14F-4D97-AF65-F5344CB8AC3E}">
        <p14:creationId xmlns:p14="http://schemas.microsoft.com/office/powerpoint/2010/main" val="4268582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931962"/>
            <a:ext cx="9144000" cy="6096000"/>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Cost</a:t>
            </a:r>
            <a:endParaRPr lang="it-IT" sz="3200" dirty="0">
              <a:solidFill>
                <a:schemeClr val="bg1"/>
              </a:solidFill>
            </a:endParaRPr>
          </a:p>
        </p:txBody>
      </p:sp>
    </p:spTree>
    <p:extLst>
      <p:ext uri="{BB962C8B-B14F-4D97-AF65-F5344CB8AC3E}">
        <p14:creationId xmlns:p14="http://schemas.microsoft.com/office/powerpoint/2010/main" val="184886163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 and A</a:t>
            </a:r>
          </a:p>
        </p:txBody>
      </p:sp>
    </p:spTree>
    <p:extLst>
      <p:ext uri="{BB962C8B-B14F-4D97-AF65-F5344CB8AC3E}">
        <p14:creationId xmlns:p14="http://schemas.microsoft.com/office/powerpoint/2010/main" val="2802091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668610"/>
            <a:ext cx="9144000" cy="6097215"/>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Integrity</a:t>
            </a:r>
            <a:endParaRPr lang="it-IT" sz="3200" dirty="0">
              <a:solidFill>
                <a:schemeClr val="bg1"/>
              </a:solidFill>
            </a:endParaRPr>
          </a:p>
        </p:txBody>
      </p:sp>
    </p:spTree>
    <p:extLst>
      <p:ext uri="{BB962C8B-B14F-4D97-AF65-F5344CB8AC3E}">
        <p14:creationId xmlns:p14="http://schemas.microsoft.com/office/powerpoint/2010/main" val="2275655874"/>
      </p:ext>
    </p:extLst>
  </p:cSld>
  <p:clrMapOvr>
    <a:masterClrMapping/>
  </p:clrMapOvr>
  <p:transition>
    <p:fade/>
  </p:transition>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PPT-mal_NIC.potx</Template>
  <TotalTime>8173</TotalTime>
  <Words>2725</Words>
  <Application>Microsoft Office PowerPoint</Application>
  <PresentationFormat>On-screen Show (16:9)</PresentationFormat>
  <Paragraphs>544</Paragraphs>
  <Slides>80</Slides>
  <Notes>43</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80</vt:i4>
      </vt:variant>
    </vt:vector>
  </HeadingPairs>
  <TitlesOfParts>
    <vt:vector size="92" baseType="lpstr">
      <vt:lpstr>Arial</vt:lpstr>
      <vt:lpstr>Calibri</vt:lpstr>
      <vt:lpstr>Lucida Console</vt:lpstr>
      <vt:lpstr>Mangal</vt:lpstr>
      <vt:lpstr>Museo Sans 100</vt:lpstr>
      <vt:lpstr>Museo Sans 300</vt:lpstr>
      <vt:lpstr>Myriad Pro</vt:lpstr>
      <vt:lpstr>Segoe</vt:lpstr>
      <vt:lpstr>Segoe UI</vt:lpstr>
      <vt:lpstr>Segoe UI Light</vt:lpstr>
      <vt:lpstr>Verdana</vt:lpstr>
      <vt:lpstr>PPT-mal_NIC</vt:lpstr>
      <vt:lpstr>PowerPoint Presentation</vt:lpstr>
      <vt:lpstr>ReFS and Deduplication in Windows Server 2016</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 Models</vt:lpstr>
      <vt:lpstr>Simple ReFS volume</vt:lpstr>
      <vt:lpstr>Storage Spaces</vt:lpstr>
      <vt:lpstr>Storage Spaces Direct</vt:lpstr>
      <vt:lpstr>NTFS versus ReFS</vt:lpstr>
      <vt:lpstr>NTFS versus ReFS</vt:lpstr>
      <vt:lpstr>NTFS versus ReFS</vt:lpstr>
      <vt:lpstr>NTFS versus ReFS</vt:lpstr>
      <vt:lpstr>NTFS versus ReFS</vt:lpstr>
      <vt:lpstr>Sparse VDL</vt:lpstr>
      <vt:lpstr>Demo </vt:lpstr>
      <vt:lpstr>Block Cloning</vt:lpstr>
      <vt:lpstr>How does it work</vt:lpstr>
      <vt:lpstr>How does it work</vt:lpstr>
      <vt:lpstr>How does it work</vt:lpstr>
      <vt:lpstr>Block Cloning Examples</vt:lpstr>
      <vt:lpstr>Hyper-V Example</vt:lpstr>
      <vt:lpstr>Incremental Backup</vt:lpstr>
      <vt:lpstr>Synthetic Full Backup (Legacy)</vt:lpstr>
      <vt:lpstr>Synthetic Full Backup (ReFS)</vt:lpstr>
      <vt:lpstr>Integrity Streams</vt:lpstr>
      <vt:lpstr>How does it work</vt:lpstr>
      <vt:lpstr>PowerPoint Presentation</vt:lpstr>
      <vt:lpstr>4k versus 64k</vt:lpstr>
      <vt:lpstr>4k</vt:lpstr>
      <vt:lpstr>64k</vt:lpstr>
      <vt:lpstr>4k versus 64k: Per MFST</vt:lpstr>
      <vt:lpstr>4k versus 64k: From the field</vt:lpstr>
      <vt:lpstr>Good reads</vt:lpstr>
      <vt:lpstr>Deduplication</vt:lpstr>
      <vt:lpstr>PowerPoint Presentation</vt:lpstr>
      <vt:lpstr>PowerPoint Presentation</vt:lpstr>
      <vt:lpstr>How does it work</vt:lpstr>
      <vt:lpstr>PowerPoint Presentation</vt:lpstr>
      <vt:lpstr>PowerPoint Presentation</vt:lpstr>
      <vt:lpstr>PowerPoint Presentation</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PowerShell</vt:lpstr>
      <vt:lpstr>Nothing happened YET</vt:lpstr>
      <vt:lpstr>PowerPoint Presentation</vt:lpstr>
      <vt:lpstr>PowerPoint Presentation</vt:lpstr>
      <vt:lpstr>PowerShell</vt:lpstr>
      <vt:lpstr>Usage Type?</vt:lpstr>
      <vt:lpstr>Usage Type?</vt:lpstr>
      <vt:lpstr>Usage Type?</vt:lpstr>
      <vt:lpstr>PowerPoint Presentation</vt:lpstr>
      <vt:lpstr>PowerShell is your friend</vt:lpstr>
      <vt:lpstr>PowerPoint Presentation</vt:lpstr>
      <vt:lpstr>Jobs</vt:lpstr>
      <vt:lpstr>Jobs</vt:lpstr>
      <vt:lpstr>Available job-wide settings</vt:lpstr>
      <vt:lpstr>PowerPoint Presentation</vt:lpstr>
      <vt:lpstr>PowerPoint Presentation</vt:lpstr>
      <vt:lpstr>Available volume-wide settings</vt:lpstr>
      <vt:lpstr>PowerPoint Presentation</vt:lpstr>
      <vt:lpstr>PowerPoint Presentation</vt:lpstr>
      <vt:lpstr>Benefits</vt:lpstr>
      <vt:lpstr>PowerPoint Presentation</vt:lpstr>
      <vt:lpstr>PowerPoint Presentation</vt:lpstr>
      <vt:lpstr>PowerPoint Presentation</vt:lpstr>
      <vt:lpstr>Q and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Mike Resseler</cp:lastModifiedBy>
  <cp:revision>115</cp:revision>
  <dcterms:created xsi:type="dcterms:W3CDTF">2012-11-21T10:27:26Z</dcterms:created>
  <dcterms:modified xsi:type="dcterms:W3CDTF">2017-02-21T09:13:16Z</dcterms:modified>
</cp:coreProperties>
</file>